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Lst>
  <p:sldSz cy="5143500" cx="9144000"/>
  <p:notesSz cx="6858000" cy="9144000"/>
  <p:embeddedFontLst>
    <p:embeddedFont>
      <p:font typeface="Roboto"/>
      <p:regular r:id="rId286"/>
      <p:bold r:id="rId287"/>
      <p:italic r:id="rId288"/>
      <p:boldItalic r:id="rId289"/>
    </p:embeddedFont>
    <p:embeddedFont>
      <p:font typeface="Inconsolata"/>
      <p:regular r:id="rId290"/>
      <p:bold r:id="rId291"/>
    </p:embeddedFont>
    <p:embeddedFont>
      <p:font typeface="Montserrat"/>
      <p:regular r:id="rId292"/>
      <p:bold r:id="rId293"/>
      <p:italic r:id="rId294"/>
      <p:boldItalic r:id="rId295"/>
    </p:embeddedFont>
    <p:embeddedFont>
      <p:font typeface="Overpass"/>
      <p:regular r:id="rId296"/>
      <p:bold r:id="rId297"/>
      <p:italic r:id="rId298"/>
      <p:boldItalic r:id="rId2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703DA9-3F25-41B0-881D-9F747453737D}">
  <a:tblStyle styleId="{02703DA9-3F25-41B0-881D-9F747453737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297" Type="http://schemas.openxmlformats.org/officeDocument/2006/relationships/font" Target="fonts/Overpass-bold.fntdata"/><Relationship Id="rId36" Type="http://schemas.openxmlformats.org/officeDocument/2006/relationships/slide" Target="slides/slide30.xml"/><Relationship Id="rId175" Type="http://schemas.openxmlformats.org/officeDocument/2006/relationships/slide" Target="slides/slide169.xml"/><Relationship Id="rId296" Type="http://schemas.openxmlformats.org/officeDocument/2006/relationships/font" Target="fonts/Overpass-regular.fntdata"/><Relationship Id="rId39" Type="http://schemas.openxmlformats.org/officeDocument/2006/relationships/slide" Target="slides/slide33.xml"/><Relationship Id="rId174" Type="http://schemas.openxmlformats.org/officeDocument/2006/relationships/slide" Target="slides/slide168.xml"/><Relationship Id="rId295" Type="http://schemas.openxmlformats.org/officeDocument/2006/relationships/font" Target="fonts/Montserrat-boldItalic.fntdata"/><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Montserrat-italic.fntdata"/><Relationship Id="rId179" Type="http://schemas.openxmlformats.org/officeDocument/2006/relationships/slide" Target="slides/slide173.xml"/><Relationship Id="rId178" Type="http://schemas.openxmlformats.org/officeDocument/2006/relationships/slide" Target="slides/slide172.xml"/><Relationship Id="rId299" Type="http://schemas.openxmlformats.org/officeDocument/2006/relationships/font" Target="fonts/Overpass-boldItalic.fntdata"/><Relationship Id="rId177" Type="http://schemas.openxmlformats.org/officeDocument/2006/relationships/slide" Target="slides/slide171.xml"/><Relationship Id="rId298" Type="http://schemas.openxmlformats.org/officeDocument/2006/relationships/font" Target="fonts/Overpass-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2.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Montserrat-bold.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Montserrat-regular.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Inconsolata-bold.fntdata"/><Relationship Id="rId67" Type="http://schemas.openxmlformats.org/officeDocument/2006/relationships/slide" Target="slides/slide61.xml"/><Relationship Id="rId290" Type="http://schemas.openxmlformats.org/officeDocument/2006/relationships/font" Target="fonts/Inconsolata-regular.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font" Target="fonts/Roboto-regular.fntdata"/><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oboto-boldItalic.fntdata"/><Relationship Id="rId167" Type="http://schemas.openxmlformats.org/officeDocument/2006/relationships/slide" Target="slides/slide161.xml"/><Relationship Id="rId288" Type="http://schemas.openxmlformats.org/officeDocument/2006/relationships/font" Target="fonts/Roboto-italic.fntdata"/><Relationship Id="rId166" Type="http://schemas.openxmlformats.org/officeDocument/2006/relationships/slide" Target="slides/slide160.xml"/><Relationship Id="rId287" Type="http://schemas.openxmlformats.org/officeDocument/2006/relationships/font" Target="fonts/Roboto-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0aa915c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0aa915c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9c53ac7671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9c53ac7671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9c53ac7671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9c53ac7671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9c53ac7671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9c53ac7671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9c53ac7671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9c53ac767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9c53ac767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9c53ac767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9c53ac767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9c53ac767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9c53ac767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9c53ac767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9c53ac7671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9c53ac7671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9c53ac7671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9c53ac7671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9c53ac7671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9c53ac7671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9c53ac7671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9c53ac7671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9c53ac7671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9c53ac7671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9c53ac7671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9c53ac7671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9c53ac7671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9c53ac7671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9c53ac7671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9c53ac7671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9c53ac7671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9c53ac7671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9c53ac7671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9c53ac7671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9c53ac7671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9c53ac7671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9c53ac7671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9c53ac7671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9c53ac7671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9c53ac7671_0_1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9c53ac7671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9c53ac7671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e02fd0239716f6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e02fd0239716f6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9c53ac7671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9c53ac7671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9c53ac7671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9c53ac7671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9c53ac7671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9c53ac7671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9c53ac7671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9c53ac7671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9c53ac7671_0_1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9c53ac7671_0_1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9c53ac7671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9c53ac7671_0_1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9c53ac7671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9c53ac7671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9c53ac7671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9c53ac7671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9c53ac7671_0_1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9c53ac7671_0_1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9c53ac7671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9c53ac7671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4e02fd0239716f6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e02fd0239716f6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9c53ac7671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9c53ac7671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9c53ac7671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9c53ac7671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9c53ac7671_0_1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9c53ac7671_0_1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9c53ac7671_0_1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9c53ac7671_0_1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9c53ac7671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9c53ac7671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9c53ac7671_0_1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9c53ac7671_0_1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9c53ac7671_0_1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9c53ac7671_0_1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g9c53ac7671_0_1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9" name="Google Shape;1559;g9c53ac7671_0_1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9c53ac7671_0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9c53ac7671_0_1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9c53ac7671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9c53ac7671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4e02fd0239716f6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4e02fd0239716f6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9c53ac7671_0_1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9c53ac7671_0_1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g9c53ac7671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0" name="Google Shape;1600;g9c53ac7671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9c53ac7671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9c53ac7671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9c53ac7671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9c53ac7671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9c53ac7671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9c53ac7671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9c53ac7671_0_1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9c53ac7671_0_1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a0aa915c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a0aa915c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0aa915c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0aa915c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d561125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d561125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9d561125a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9d561125a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4e02fd0239716f6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e02fd0239716f6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a0aa915cb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a0aa915cb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0" name="Shape 1710"/>
        <p:cNvGrpSpPr/>
        <p:nvPr/>
      </p:nvGrpSpPr>
      <p:grpSpPr>
        <a:xfrm>
          <a:off x="0" y="0"/>
          <a:ext cx="0" cy="0"/>
          <a:chOff x="0" y="0"/>
          <a:chExt cx="0" cy="0"/>
        </a:xfrm>
      </p:grpSpPr>
      <p:sp>
        <p:nvSpPr>
          <p:cNvPr id="1711" name="Google Shape;1711;g4e02fd0239716f6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4e02fd0239716f6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9d561125a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9d561125a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9d561125a5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9d561125a5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9d561125a5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9d561125a5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9d561125a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9d561125a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9d561125a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9d561125a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9d561125a5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9d561125a5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9d561125a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9d561125a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9d561125a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9d561125a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4e02fd0239716f6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e02fd0239716f6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9d561125a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9d561125a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9d561125a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9d561125a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9d561125a5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9d561125a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9d561125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9d561125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9d561125a5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9d561125a5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9d561125a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9d561125a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9d561125a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9d561125a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4" name="Shape 1864"/>
        <p:cNvGrpSpPr/>
        <p:nvPr/>
      </p:nvGrpSpPr>
      <p:grpSpPr>
        <a:xfrm>
          <a:off x="0" y="0"/>
          <a:ext cx="0" cy="0"/>
          <a:chOff x="0" y="0"/>
          <a:chExt cx="0" cy="0"/>
        </a:xfrm>
      </p:grpSpPr>
      <p:sp>
        <p:nvSpPr>
          <p:cNvPr id="1865" name="Google Shape;1865;g9d561125a5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6" name="Google Shape;1866;g9d561125a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9d561125a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9d561125a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9d561125a5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9d561125a5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e02fd0239716f6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e02fd0239716f6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4e02fd0239716f6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4e02fd0239716f6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a0ec1a7c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a0ec1a7c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a0aa915cb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6" name="Google Shape;1906;ga0aa915cb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9d561125a5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9d561125a5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g9d561125a5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2" name="Google Shape;1922;g9d561125a5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8" name="Shape 1928"/>
        <p:cNvGrpSpPr/>
        <p:nvPr/>
      </p:nvGrpSpPr>
      <p:grpSpPr>
        <a:xfrm>
          <a:off x="0" y="0"/>
          <a:ext cx="0" cy="0"/>
          <a:chOff x="0" y="0"/>
          <a:chExt cx="0" cy="0"/>
        </a:xfrm>
      </p:grpSpPr>
      <p:sp>
        <p:nvSpPr>
          <p:cNvPr id="1929" name="Google Shape;1929;g9d561125a5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0" name="Google Shape;1930;g9d561125a5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6" name="Shape 1936"/>
        <p:cNvGrpSpPr/>
        <p:nvPr/>
      </p:nvGrpSpPr>
      <p:grpSpPr>
        <a:xfrm>
          <a:off x="0" y="0"/>
          <a:ext cx="0" cy="0"/>
          <a:chOff x="0" y="0"/>
          <a:chExt cx="0" cy="0"/>
        </a:xfrm>
      </p:grpSpPr>
      <p:sp>
        <p:nvSpPr>
          <p:cNvPr id="1937" name="Google Shape;1937;g9d561125a5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8" name="Google Shape;1938;g9d561125a5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9d561125a5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9d561125a5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9d561125a5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9d561125a5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9d561125a5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9d561125a5_0_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4e02fd0239716f6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e02fd0239716f6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9d561125a5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9d561125a5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9d561125a5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9d561125a5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9d561125a5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9d561125a5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8" name="Shape 1998"/>
        <p:cNvGrpSpPr/>
        <p:nvPr/>
      </p:nvGrpSpPr>
      <p:grpSpPr>
        <a:xfrm>
          <a:off x="0" y="0"/>
          <a:ext cx="0" cy="0"/>
          <a:chOff x="0" y="0"/>
          <a:chExt cx="0" cy="0"/>
        </a:xfrm>
      </p:grpSpPr>
      <p:sp>
        <p:nvSpPr>
          <p:cNvPr id="1999" name="Google Shape;1999;g9d561125a5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0" name="Google Shape;2000;g9d561125a5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9d561125a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9d561125a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9d561125a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9d561125a5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9d561125a5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9d561125a5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9d561125a5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9d561125a5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9d561125a5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9d561125a5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9d561125a5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9d561125a5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4e02fd0239716f6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4e02fd0239716f6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9d561125a5_0_1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9d561125a5_0_1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9d561125a5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9d561125a5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9d561125a5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9d561125a5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9d561125a5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9d561125a5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9d561125a5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9d561125a5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9d561125a5_0_10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9d561125a5_0_1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6" name="Shape 2106"/>
        <p:cNvGrpSpPr/>
        <p:nvPr/>
      </p:nvGrpSpPr>
      <p:grpSpPr>
        <a:xfrm>
          <a:off x="0" y="0"/>
          <a:ext cx="0" cy="0"/>
          <a:chOff x="0" y="0"/>
          <a:chExt cx="0" cy="0"/>
        </a:xfrm>
      </p:grpSpPr>
      <p:sp>
        <p:nvSpPr>
          <p:cNvPr id="2107" name="Google Shape;2107;g9d561125a5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8" name="Google Shape;2108;g9d561125a5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9d561125a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9d561125a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9d561125a5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9d561125a5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9d561125a5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9d561125a5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4e02fd0239716f6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e02fd0239716f6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2" name="Shape 2142"/>
        <p:cNvGrpSpPr/>
        <p:nvPr/>
      </p:nvGrpSpPr>
      <p:grpSpPr>
        <a:xfrm>
          <a:off x="0" y="0"/>
          <a:ext cx="0" cy="0"/>
          <a:chOff x="0" y="0"/>
          <a:chExt cx="0" cy="0"/>
        </a:xfrm>
      </p:grpSpPr>
      <p:sp>
        <p:nvSpPr>
          <p:cNvPr id="2143" name="Google Shape;2143;g9d561125a5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4" name="Google Shape;2144;g9d561125a5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9d561125a5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9d561125a5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9d561125a5_0_1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9d561125a5_0_1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9d561125a5_0_1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9d561125a5_0_1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0" name="Shape 2180"/>
        <p:cNvGrpSpPr/>
        <p:nvPr/>
      </p:nvGrpSpPr>
      <p:grpSpPr>
        <a:xfrm>
          <a:off x="0" y="0"/>
          <a:ext cx="0" cy="0"/>
          <a:chOff x="0" y="0"/>
          <a:chExt cx="0" cy="0"/>
        </a:xfrm>
      </p:grpSpPr>
      <p:sp>
        <p:nvSpPr>
          <p:cNvPr id="2181" name="Google Shape;2181;g9d561125a5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2" name="Google Shape;2182;g9d561125a5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g9d561125a5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1" name="Google Shape;2191;g9d561125a5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0" name="Shape 2200"/>
        <p:cNvGrpSpPr/>
        <p:nvPr/>
      </p:nvGrpSpPr>
      <p:grpSpPr>
        <a:xfrm>
          <a:off x="0" y="0"/>
          <a:ext cx="0" cy="0"/>
          <a:chOff x="0" y="0"/>
          <a:chExt cx="0" cy="0"/>
        </a:xfrm>
      </p:grpSpPr>
      <p:sp>
        <p:nvSpPr>
          <p:cNvPr id="2201" name="Google Shape;2201;g9d561125a5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2" name="Google Shape;2202;g9d561125a5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9" name="Shape 2209"/>
        <p:cNvGrpSpPr/>
        <p:nvPr/>
      </p:nvGrpSpPr>
      <p:grpSpPr>
        <a:xfrm>
          <a:off x="0" y="0"/>
          <a:ext cx="0" cy="0"/>
          <a:chOff x="0" y="0"/>
          <a:chExt cx="0" cy="0"/>
        </a:xfrm>
      </p:grpSpPr>
      <p:sp>
        <p:nvSpPr>
          <p:cNvPr id="2210" name="Google Shape;2210;g9d561125a5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1" name="Google Shape;2211;g9d561125a5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7" name="Shape 2217"/>
        <p:cNvGrpSpPr/>
        <p:nvPr/>
      </p:nvGrpSpPr>
      <p:grpSpPr>
        <a:xfrm>
          <a:off x="0" y="0"/>
          <a:ext cx="0" cy="0"/>
          <a:chOff x="0" y="0"/>
          <a:chExt cx="0" cy="0"/>
        </a:xfrm>
      </p:grpSpPr>
      <p:sp>
        <p:nvSpPr>
          <p:cNvPr id="2218" name="Google Shape;2218;g9d561125a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9" name="Google Shape;2219;g9d561125a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9d561125a5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6" name="Google Shape;2226;g9d561125a5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4e02fd0239716f6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e02fd0239716f6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9d561125a5_0_1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9d561125a5_0_1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9d561125a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9d561125a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9d561125a5_0_1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9d561125a5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9d561125a5_0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4" name="Google Shape;2294;g9d561125a5_0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0" name="Shape 2300"/>
        <p:cNvGrpSpPr/>
        <p:nvPr/>
      </p:nvGrpSpPr>
      <p:grpSpPr>
        <a:xfrm>
          <a:off x="0" y="0"/>
          <a:ext cx="0" cy="0"/>
          <a:chOff x="0" y="0"/>
          <a:chExt cx="0" cy="0"/>
        </a:xfrm>
      </p:grpSpPr>
      <p:sp>
        <p:nvSpPr>
          <p:cNvPr id="2301" name="Google Shape;2301;g9d561125a5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2" name="Google Shape;2302;g9d561125a5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8" name="Shape 2308"/>
        <p:cNvGrpSpPr/>
        <p:nvPr/>
      </p:nvGrpSpPr>
      <p:grpSpPr>
        <a:xfrm>
          <a:off x="0" y="0"/>
          <a:ext cx="0" cy="0"/>
          <a:chOff x="0" y="0"/>
          <a:chExt cx="0" cy="0"/>
        </a:xfrm>
      </p:grpSpPr>
      <p:sp>
        <p:nvSpPr>
          <p:cNvPr id="2309" name="Google Shape;2309;g9d561125a5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0" name="Google Shape;2310;g9d561125a5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9d561125a5_0_1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9d561125a5_0_1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9d561125a5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9d561125a5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4" name="Shape 2334"/>
        <p:cNvGrpSpPr/>
        <p:nvPr/>
      </p:nvGrpSpPr>
      <p:grpSpPr>
        <a:xfrm>
          <a:off x="0" y="0"/>
          <a:ext cx="0" cy="0"/>
          <a:chOff x="0" y="0"/>
          <a:chExt cx="0" cy="0"/>
        </a:xfrm>
      </p:grpSpPr>
      <p:sp>
        <p:nvSpPr>
          <p:cNvPr id="2335" name="Google Shape;2335;g9d561125a5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6" name="Google Shape;2336;g9d561125a5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9d561125a5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9d561125a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4e02fd0239716f61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e02fd0239716f61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9d561125a5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9d561125a5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g9d561125a5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4" name="Google Shape;2364;g9d561125a5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2" name="Shape 2372"/>
        <p:cNvGrpSpPr/>
        <p:nvPr/>
      </p:nvGrpSpPr>
      <p:grpSpPr>
        <a:xfrm>
          <a:off x="0" y="0"/>
          <a:ext cx="0" cy="0"/>
          <a:chOff x="0" y="0"/>
          <a:chExt cx="0" cy="0"/>
        </a:xfrm>
      </p:grpSpPr>
      <p:sp>
        <p:nvSpPr>
          <p:cNvPr id="2373" name="Google Shape;2373;g9d561125a5_0_1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4" name="Google Shape;2374;g9d561125a5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2" name="Shape 2382"/>
        <p:cNvGrpSpPr/>
        <p:nvPr/>
      </p:nvGrpSpPr>
      <p:grpSpPr>
        <a:xfrm>
          <a:off x="0" y="0"/>
          <a:ext cx="0" cy="0"/>
          <a:chOff x="0" y="0"/>
          <a:chExt cx="0" cy="0"/>
        </a:xfrm>
      </p:grpSpPr>
      <p:sp>
        <p:nvSpPr>
          <p:cNvPr id="2383" name="Google Shape;2383;g9d561125a5_0_1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4" name="Google Shape;2384;g9d561125a5_0_1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0" name="Shape 2390"/>
        <p:cNvGrpSpPr/>
        <p:nvPr/>
      </p:nvGrpSpPr>
      <p:grpSpPr>
        <a:xfrm>
          <a:off x="0" y="0"/>
          <a:ext cx="0" cy="0"/>
          <a:chOff x="0" y="0"/>
          <a:chExt cx="0" cy="0"/>
        </a:xfrm>
      </p:grpSpPr>
      <p:sp>
        <p:nvSpPr>
          <p:cNvPr id="2391" name="Google Shape;2391;g9d561125a5_0_1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2" name="Google Shape;2392;g9d561125a5_0_1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9d561125a5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9d561125a5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9d561125a5_0_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9d561125a5_0_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4" name="Shape 2414"/>
        <p:cNvGrpSpPr/>
        <p:nvPr/>
      </p:nvGrpSpPr>
      <p:grpSpPr>
        <a:xfrm>
          <a:off x="0" y="0"/>
          <a:ext cx="0" cy="0"/>
          <a:chOff x="0" y="0"/>
          <a:chExt cx="0" cy="0"/>
        </a:xfrm>
      </p:grpSpPr>
      <p:sp>
        <p:nvSpPr>
          <p:cNvPr id="2415" name="Google Shape;2415;g9d561125a5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6" name="Google Shape;2416;g9d561125a5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2" name="Shape 2422"/>
        <p:cNvGrpSpPr/>
        <p:nvPr/>
      </p:nvGrpSpPr>
      <p:grpSpPr>
        <a:xfrm>
          <a:off x="0" y="0"/>
          <a:ext cx="0" cy="0"/>
          <a:chOff x="0" y="0"/>
          <a:chExt cx="0" cy="0"/>
        </a:xfrm>
      </p:grpSpPr>
      <p:sp>
        <p:nvSpPr>
          <p:cNvPr id="2423" name="Google Shape;2423;g9d561125a5_0_1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4" name="Google Shape;2424;g9d561125a5_0_1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g9d561125a5_0_1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2" name="Google Shape;2432;g9d561125a5_0_1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e02fd0239716f6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e02fd0239716f6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8" name="Shape 2438"/>
        <p:cNvGrpSpPr/>
        <p:nvPr/>
      </p:nvGrpSpPr>
      <p:grpSpPr>
        <a:xfrm>
          <a:off x="0" y="0"/>
          <a:ext cx="0" cy="0"/>
          <a:chOff x="0" y="0"/>
          <a:chExt cx="0" cy="0"/>
        </a:xfrm>
      </p:grpSpPr>
      <p:sp>
        <p:nvSpPr>
          <p:cNvPr id="2439" name="Google Shape;2439;g9d561125a5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9d561125a5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9d561125a5_0_1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9d561125a5_0_1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9d561125a5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9d561125a5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9d561125a5_0_1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9d561125a5_0_1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9d561125a5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2" name="Google Shape;2472;g9d561125a5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9d561125a5_0_1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9d561125a5_0_1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9d561125a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9d561125a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a4760d24d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a4760d24d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4" name="Shape 2504"/>
        <p:cNvGrpSpPr/>
        <p:nvPr/>
      </p:nvGrpSpPr>
      <p:grpSpPr>
        <a:xfrm>
          <a:off x="0" y="0"/>
          <a:ext cx="0" cy="0"/>
          <a:chOff x="0" y="0"/>
          <a:chExt cx="0" cy="0"/>
        </a:xfrm>
      </p:grpSpPr>
      <p:sp>
        <p:nvSpPr>
          <p:cNvPr id="2505" name="Google Shape;2505;ga4760d24d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6" name="Google Shape;2506;ga4760d24d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9d561125a5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9d561125a5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4e02fd0239716f6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e02fd0239716f6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9d561125a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9d561125a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7" name="Shape 2547"/>
        <p:cNvGrpSpPr/>
        <p:nvPr/>
      </p:nvGrpSpPr>
      <p:grpSpPr>
        <a:xfrm>
          <a:off x="0" y="0"/>
          <a:ext cx="0" cy="0"/>
          <a:chOff x="0" y="0"/>
          <a:chExt cx="0" cy="0"/>
        </a:xfrm>
      </p:grpSpPr>
      <p:sp>
        <p:nvSpPr>
          <p:cNvPr id="2548" name="Google Shape;2548;g9d561125a5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9" name="Google Shape;2549;g9d561125a5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a4760d24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a4760d24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9d561125a5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9d561125a5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9d561125a5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9d561125a5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1" name="Shape 2651"/>
        <p:cNvGrpSpPr/>
        <p:nvPr/>
      </p:nvGrpSpPr>
      <p:grpSpPr>
        <a:xfrm>
          <a:off x="0" y="0"/>
          <a:ext cx="0" cy="0"/>
          <a:chOff x="0" y="0"/>
          <a:chExt cx="0" cy="0"/>
        </a:xfrm>
      </p:grpSpPr>
      <p:sp>
        <p:nvSpPr>
          <p:cNvPr id="2652" name="Google Shape;2652;ga4760d24d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a4760d24d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a4760d24d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a4760d24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9d561125a5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9d561125a5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9d561125a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9d561125a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9d561125a5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9d561125a5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4e02fd0239716f6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e02fd0239716f6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7" name="Shape 2767"/>
        <p:cNvGrpSpPr/>
        <p:nvPr/>
      </p:nvGrpSpPr>
      <p:grpSpPr>
        <a:xfrm>
          <a:off x="0" y="0"/>
          <a:ext cx="0" cy="0"/>
          <a:chOff x="0" y="0"/>
          <a:chExt cx="0" cy="0"/>
        </a:xfrm>
      </p:grpSpPr>
      <p:sp>
        <p:nvSpPr>
          <p:cNvPr id="2768" name="Google Shape;2768;ga4760d24d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9" name="Google Shape;2769;ga4760d24d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9d561125a5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9d561125a5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1" name="Shape 2801"/>
        <p:cNvGrpSpPr/>
        <p:nvPr/>
      </p:nvGrpSpPr>
      <p:grpSpPr>
        <a:xfrm>
          <a:off x="0" y="0"/>
          <a:ext cx="0" cy="0"/>
          <a:chOff x="0" y="0"/>
          <a:chExt cx="0" cy="0"/>
        </a:xfrm>
      </p:grpSpPr>
      <p:sp>
        <p:nvSpPr>
          <p:cNvPr id="2802" name="Google Shape;2802;g9d561125a5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3" name="Google Shape;2803;g9d561125a5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ga4760d24d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0" name="Google Shape;2830;ga4760d24d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a4760d24d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a4760d24d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ga4760d24d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7" name="Google Shape;2867;ga4760d24d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9d561125a5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9d561125a5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3" name="Shape 2883"/>
        <p:cNvGrpSpPr/>
        <p:nvPr/>
      </p:nvGrpSpPr>
      <p:grpSpPr>
        <a:xfrm>
          <a:off x="0" y="0"/>
          <a:ext cx="0" cy="0"/>
          <a:chOff x="0" y="0"/>
          <a:chExt cx="0" cy="0"/>
        </a:xfrm>
      </p:grpSpPr>
      <p:sp>
        <p:nvSpPr>
          <p:cNvPr id="2884" name="Google Shape;2884;g9d561125a5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5" name="Google Shape;2885;g9d561125a5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7" name="Shape 2897"/>
        <p:cNvGrpSpPr/>
        <p:nvPr/>
      </p:nvGrpSpPr>
      <p:grpSpPr>
        <a:xfrm>
          <a:off x="0" y="0"/>
          <a:ext cx="0" cy="0"/>
          <a:chOff x="0" y="0"/>
          <a:chExt cx="0" cy="0"/>
        </a:xfrm>
      </p:grpSpPr>
      <p:sp>
        <p:nvSpPr>
          <p:cNvPr id="2898" name="Google Shape;2898;g9d561125a5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9" name="Google Shape;2899;g9d561125a5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9d561125a5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9d561125a5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e02fd0239716f6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e02fd0239716f6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9d561125a5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9d561125a5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4" name="Shape 2934"/>
        <p:cNvGrpSpPr/>
        <p:nvPr/>
      </p:nvGrpSpPr>
      <p:grpSpPr>
        <a:xfrm>
          <a:off x="0" y="0"/>
          <a:ext cx="0" cy="0"/>
          <a:chOff x="0" y="0"/>
          <a:chExt cx="0" cy="0"/>
        </a:xfrm>
      </p:grpSpPr>
      <p:sp>
        <p:nvSpPr>
          <p:cNvPr id="2935" name="Google Shape;2935;g9d561125a5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6" name="Google Shape;2936;g9d561125a5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3" name="Shape 2943"/>
        <p:cNvGrpSpPr/>
        <p:nvPr/>
      </p:nvGrpSpPr>
      <p:grpSpPr>
        <a:xfrm>
          <a:off x="0" y="0"/>
          <a:ext cx="0" cy="0"/>
          <a:chOff x="0" y="0"/>
          <a:chExt cx="0" cy="0"/>
        </a:xfrm>
      </p:grpSpPr>
      <p:sp>
        <p:nvSpPr>
          <p:cNvPr id="2944" name="Google Shape;2944;g9d561125a5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5" name="Google Shape;2945;g9d561125a5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7" name="Shape 2957"/>
        <p:cNvGrpSpPr/>
        <p:nvPr/>
      </p:nvGrpSpPr>
      <p:grpSpPr>
        <a:xfrm>
          <a:off x="0" y="0"/>
          <a:ext cx="0" cy="0"/>
          <a:chOff x="0" y="0"/>
          <a:chExt cx="0" cy="0"/>
        </a:xfrm>
      </p:grpSpPr>
      <p:sp>
        <p:nvSpPr>
          <p:cNvPr id="2958" name="Google Shape;2958;g9d561125a5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9d561125a5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9d561125a5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9d561125a5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9" name="Shape 2989"/>
        <p:cNvGrpSpPr/>
        <p:nvPr/>
      </p:nvGrpSpPr>
      <p:grpSpPr>
        <a:xfrm>
          <a:off x="0" y="0"/>
          <a:ext cx="0" cy="0"/>
          <a:chOff x="0" y="0"/>
          <a:chExt cx="0" cy="0"/>
        </a:xfrm>
      </p:grpSpPr>
      <p:sp>
        <p:nvSpPr>
          <p:cNvPr id="2990" name="Google Shape;2990;g9d561125a5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1" name="Google Shape;2991;g9d561125a5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3" name="Shape 3003"/>
        <p:cNvGrpSpPr/>
        <p:nvPr/>
      </p:nvGrpSpPr>
      <p:grpSpPr>
        <a:xfrm>
          <a:off x="0" y="0"/>
          <a:ext cx="0" cy="0"/>
          <a:chOff x="0" y="0"/>
          <a:chExt cx="0" cy="0"/>
        </a:xfrm>
      </p:grpSpPr>
      <p:sp>
        <p:nvSpPr>
          <p:cNvPr id="3004" name="Google Shape;3004;g9d561125a5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5" name="Google Shape;3005;g9d561125a5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9" name="Shape 3019"/>
        <p:cNvGrpSpPr/>
        <p:nvPr/>
      </p:nvGrpSpPr>
      <p:grpSpPr>
        <a:xfrm>
          <a:off x="0" y="0"/>
          <a:ext cx="0" cy="0"/>
          <a:chOff x="0" y="0"/>
          <a:chExt cx="0" cy="0"/>
        </a:xfrm>
      </p:grpSpPr>
      <p:sp>
        <p:nvSpPr>
          <p:cNvPr id="3020" name="Google Shape;3020;g9d561125a5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1" name="Google Shape;3021;g9d561125a5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g9d561125a5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8" name="Google Shape;3038;g9d561125a5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g9d561125a5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9d561125a5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4e02fd0239716f61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e02fd0239716f61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2" name="Shape 3062"/>
        <p:cNvGrpSpPr/>
        <p:nvPr/>
      </p:nvGrpSpPr>
      <p:grpSpPr>
        <a:xfrm>
          <a:off x="0" y="0"/>
          <a:ext cx="0" cy="0"/>
          <a:chOff x="0" y="0"/>
          <a:chExt cx="0" cy="0"/>
        </a:xfrm>
      </p:grpSpPr>
      <p:sp>
        <p:nvSpPr>
          <p:cNvPr id="3063" name="Google Shape;3063;ga4760d24d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4" name="Google Shape;3064;ga4760d24d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1" name="Shape 3071"/>
        <p:cNvGrpSpPr/>
        <p:nvPr/>
      </p:nvGrpSpPr>
      <p:grpSpPr>
        <a:xfrm>
          <a:off x="0" y="0"/>
          <a:ext cx="0" cy="0"/>
          <a:chOff x="0" y="0"/>
          <a:chExt cx="0" cy="0"/>
        </a:xfrm>
      </p:grpSpPr>
      <p:sp>
        <p:nvSpPr>
          <p:cNvPr id="3072" name="Google Shape;3072;ga4760d24d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3" name="Google Shape;3073;ga4760d24d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a4760d24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a4760d2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8" name="Shape 3088"/>
        <p:cNvGrpSpPr/>
        <p:nvPr/>
      </p:nvGrpSpPr>
      <p:grpSpPr>
        <a:xfrm>
          <a:off x="0" y="0"/>
          <a:ext cx="0" cy="0"/>
          <a:chOff x="0" y="0"/>
          <a:chExt cx="0" cy="0"/>
        </a:xfrm>
      </p:grpSpPr>
      <p:sp>
        <p:nvSpPr>
          <p:cNvPr id="3089" name="Google Shape;3089;ga4760d24d6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0" name="Google Shape;3090;ga4760d24d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9f82c54f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9f82c54f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a0aa915cb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a0aa915cb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2" name="Shape 3112"/>
        <p:cNvGrpSpPr/>
        <p:nvPr/>
      </p:nvGrpSpPr>
      <p:grpSpPr>
        <a:xfrm>
          <a:off x="0" y="0"/>
          <a:ext cx="0" cy="0"/>
          <a:chOff x="0" y="0"/>
          <a:chExt cx="0" cy="0"/>
        </a:xfrm>
      </p:grpSpPr>
      <p:sp>
        <p:nvSpPr>
          <p:cNvPr id="3113" name="Google Shape;3113;ga0ec1a7c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4" name="Google Shape;3114;ga0ec1a7c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0" name="Shape 3120"/>
        <p:cNvGrpSpPr/>
        <p:nvPr/>
      </p:nvGrpSpPr>
      <p:grpSpPr>
        <a:xfrm>
          <a:off x="0" y="0"/>
          <a:ext cx="0" cy="0"/>
          <a:chOff x="0" y="0"/>
          <a:chExt cx="0" cy="0"/>
        </a:xfrm>
      </p:grpSpPr>
      <p:sp>
        <p:nvSpPr>
          <p:cNvPr id="3121" name="Google Shape;3121;ga0aa915cb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2" name="Google Shape;3122;ga0aa915cb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8" name="Shape 3128"/>
        <p:cNvGrpSpPr/>
        <p:nvPr/>
      </p:nvGrpSpPr>
      <p:grpSpPr>
        <a:xfrm>
          <a:off x="0" y="0"/>
          <a:ext cx="0" cy="0"/>
          <a:chOff x="0" y="0"/>
          <a:chExt cx="0" cy="0"/>
        </a:xfrm>
      </p:grpSpPr>
      <p:sp>
        <p:nvSpPr>
          <p:cNvPr id="3129" name="Google Shape;3129;ga0ec1a7c6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a0ec1a7c6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a0aa915cb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a0aa915cb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4e02fd0239716f61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e02fd0239716f61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4e02fd0239716f6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e02fd0239716f6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e02fd0239716f6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e02fd0239716f6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4e02fd0239716f6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e02fd0239716f6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4e02fd0239716f6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e02fd0239716f6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4e02fd0239716f6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e02fd0239716f6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4e02fd0239716f6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4e02fd0239716f6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4e02fd0239716f6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e02fd0239716f6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9c53ac7671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9c53ac7671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9c53ac7671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9c53ac7671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9c53ac76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9c53ac76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c53ac76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c53ac76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9c53ac7671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9c53ac7671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e02fd0239716f6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e02fd0239716f6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c53ac7671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c53ac7671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c53ac7671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c53ac7671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4e02fd0239716f6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e02fd0239716f6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4e02fd0239716f6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4e02fd0239716f6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4e02fd0239716f6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4e02fd0239716f6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4e02fd0239716f6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4e02fd0239716f6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4e02fd0239716f6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e02fd0239716f6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4e02fd0239716f6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e02fd0239716f6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4e02fd0239716f6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e02fd0239716f6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4e02fd0239716f6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e02fd0239716f6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0aa915c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0aa915c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4e02fd0239716f61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e02fd0239716f6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9c53ac767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9c53ac767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9c53ac767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9c53ac767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4e02fd0239716f61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4e02fd0239716f61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4e02fd0239716f6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4e02fd0239716f6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9c53ac7671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9c53ac7671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9c53ac7671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9c53ac7671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9c53ac767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9c53ac767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9c53ac7671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9c53ac7671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9c53ac7671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9c53ac767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4e02fd0239716f6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e02fd0239716f6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9c53ac767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9c53ac767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9c53ac7671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9c53ac7671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9c53ac7671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9c53ac7671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9c53ac76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9c53ac76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4e02fd0239716f6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4e02fd0239716f6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9c53ac7671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9c53ac7671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9c53ac767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9c53ac767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9c53ac7671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9c53ac7671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9c53ac7671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9c53ac7671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c53ac7671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9c53ac7671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c53ac7671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c53ac7671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9c53ac7671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9c53ac7671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9c53ac7671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9c53ac7671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9c53ac7671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9c53ac7671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9c53ac7671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9c53ac7671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9c53ac7671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9c53ac7671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9c53ac767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9c53ac767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9c53ac7671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9c53ac7671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9c53ac767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9c53ac767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9c53ac767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9c53ac767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9c53ac767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9c53ac767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c53ac7671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c53ac7671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9c53ac767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9c53ac767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9c53ac7671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9c53ac7671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9c53ac767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9c53ac767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9c53ac7671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9c53ac7671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9c53ac767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9c53ac767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9c53ac7671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9c53ac7671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9c53ac7671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9c53ac7671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9c53ac7671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9c53ac7671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9c53ac7671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9c53ac7671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9c53ac7671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9c53ac7671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9c53ac7671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9c53ac7671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9c53ac7671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9c53ac7671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9c53ac7671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9c53ac7671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9c53ac767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9c53ac767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9c53ac7671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9c53ac7671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9c53ac7671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9c53ac7671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9c53ac7671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9c53ac7671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9c53ac7671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9c53ac7671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9c53ac7671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9c53ac7671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9c53ac7671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9c53ac7671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9c53ac7671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9c53ac7671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fade/>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 Id="rId4" Type="http://schemas.openxmlformats.org/officeDocument/2006/relationships/image" Target="../media/image1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 Id="rId4" Type="http://schemas.openxmlformats.org/officeDocument/2006/relationships/image" Target="../media/image14.png"/><Relationship Id="rId5" Type="http://schemas.openxmlformats.org/officeDocument/2006/relationships/image" Target="../media/image1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 Id="rId4" Type="http://schemas.openxmlformats.org/officeDocument/2006/relationships/image" Target="../media/image15.png"/><Relationship Id="rId5" Type="http://schemas.openxmlformats.org/officeDocument/2006/relationships/image" Target="../media/image1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jpg"/><Relationship Id="rId4" Type="http://schemas.openxmlformats.org/officeDocument/2006/relationships/image" Target="../media/image1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 Id="rId4" Type="http://schemas.openxmlformats.org/officeDocument/2006/relationships/image" Target="../media/image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1.jpg"/><Relationship Id="rId4" Type="http://schemas.openxmlformats.org/officeDocument/2006/relationships/image" Target="../media/image1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1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 Id="rId4" Type="http://schemas.openxmlformats.org/officeDocument/2006/relationships/image" Target="../media/image1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 Id="rId4" Type="http://schemas.openxmlformats.org/officeDocument/2006/relationships/image" Target="../media/image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1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 Id="rId4" Type="http://schemas.openxmlformats.org/officeDocument/2006/relationships/image" Target="../media/image19.png"/><Relationship Id="rId5" Type="http://schemas.openxmlformats.org/officeDocument/2006/relationships/image" Target="../media/image2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 Id="rId4" Type="http://schemas.openxmlformats.org/officeDocument/2006/relationships/image" Target="../media/image25.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jpg"/><Relationship Id="rId4" Type="http://schemas.openxmlformats.org/officeDocument/2006/relationships/image" Target="../media/image2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jpg"/><Relationship Id="rId4" Type="http://schemas.openxmlformats.org/officeDocument/2006/relationships/image" Target="../media/image2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jpg"/><Relationship Id="rId4" Type="http://schemas.openxmlformats.org/officeDocument/2006/relationships/image" Target="../media/image2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1.jp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25.png"/><Relationship Id="rId4" Type="http://schemas.openxmlformats.org/officeDocument/2006/relationships/image" Target="../media/image1.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25.png"/><Relationship Id="rId4" Type="http://schemas.openxmlformats.org/officeDocument/2006/relationships/image" Target="../media/image1.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25.png"/><Relationship Id="rId4" Type="http://schemas.openxmlformats.org/officeDocument/2006/relationships/image" Target="../media/image1.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5.png"/><Relationship Id="rId4" Type="http://schemas.openxmlformats.org/officeDocument/2006/relationships/image" Target="../media/image1.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25.png"/><Relationship Id="rId4" Type="http://schemas.openxmlformats.org/officeDocument/2006/relationships/image" Target="../media/image1.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25.png"/><Relationship Id="rId4" Type="http://schemas.openxmlformats.org/officeDocument/2006/relationships/image" Target="../media/image1.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1.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21.png"/><Relationship Id="rId4" Type="http://schemas.openxmlformats.org/officeDocument/2006/relationships/image" Target="../media/image1.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21.png"/><Relationship Id="rId4" Type="http://schemas.openxmlformats.org/officeDocument/2006/relationships/image" Target="../media/image1.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21.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image" Target="../media/image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1.png"/><Relationship Id="rId4" Type="http://schemas.openxmlformats.org/officeDocument/2006/relationships/image" Target="../media/image1.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21.png"/><Relationship Id="rId4" Type="http://schemas.openxmlformats.org/officeDocument/2006/relationships/image" Target="../media/image1.jp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21.png"/><Relationship Id="rId4" Type="http://schemas.openxmlformats.org/officeDocument/2006/relationships/image" Target="../media/image1.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1.jpg"/><Relationship Id="rId4" Type="http://schemas.openxmlformats.org/officeDocument/2006/relationships/image" Target="../media/image2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1.jpg"/><Relationship Id="rId4" Type="http://schemas.openxmlformats.org/officeDocument/2006/relationships/image" Target="../media/image2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1.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1.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1.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1.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1.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1.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1.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1.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1.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1.jp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1.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1.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23.jpg"/><Relationship Id="rId4" Type="http://schemas.openxmlformats.org/officeDocument/2006/relationships/image" Target="../media/image4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2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image" Target="../media/image23.jpg"/><Relationship Id="rId4" Type="http://schemas.openxmlformats.org/officeDocument/2006/relationships/image" Target="../media/image4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23.jpg"/><Relationship Id="rId4" Type="http://schemas.openxmlformats.org/officeDocument/2006/relationships/image" Target="../media/image4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 Id="rId4" Type="http://schemas.openxmlformats.org/officeDocument/2006/relationships/image" Target="../media/image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1.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 Id="rId3" Type="http://schemas.openxmlformats.org/officeDocument/2006/relationships/image" Target="../media/image1.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27.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27.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27.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7.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27.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27.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7.jp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 Id="rId4" Type="http://schemas.openxmlformats.org/officeDocument/2006/relationships/image" Target="../media/image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6.png"/><Relationship Id="rId4" Type="http://schemas.openxmlformats.org/officeDocument/2006/relationships/image" Target="../media/image27.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6.png"/><Relationship Id="rId4" Type="http://schemas.openxmlformats.org/officeDocument/2006/relationships/image" Target="../media/image27.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26.png"/><Relationship Id="rId4" Type="http://schemas.openxmlformats.org/officeDocument/2006/relationships/image" Target="../media/image27.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35.png"/><Relationship Id="rId4" Type="http://schemas.openxmlformats.org/officeDocument/2006/relationships/image" Target="../media/image27.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32.png"/><Relationship Id="rId4" Type="http://schemas.openxmlformats.org/officeDocument/2006/relationships/image" Target="../media/image27.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34.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34.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34.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34.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 Id="rId4" Type="http://schemas.openxmlformats.org/officeDocument/2006/relationships/image" Target="../media/image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1.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27.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7.jpg"/><Relationship Id="rId4" Type="http://schemas.openxmlformats.org/officeDocument/2006/relationships/image" Target="../media/image2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7.jpg"/><Relationship Id="rId4" Type="http://schemas.openxmlformats.org/officeDocument/2006/relationships/image" Target="../media/image29.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7.jp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27.jpg"/><Relationship Id="rId4" Type="http://schemas.openxmlformats.org/officeDocument/2006/relationships/image" Target="../media/image29.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27.jpg"/><Relationship Id="rId4" Type="http://schemas.openxmlformats.org/officeDocument/2006/relationships/image" Target="../media/image3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27.jpg"/><Relationship Id="rId4" Type="http://schemas.openxmlformats.org/officeDocument/2006/relationships/image" Target="../media/image3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27.jpg"/><Relationship Id="rId4" Type="http://schemas.openxmlformats.org/officeDocument/2006/relationships/image" Target="../media/image31.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27.jp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27.jpg"/><Relationship Id="rId4" Type="http://schemas.openxmlformats.org/officeDocument/2006/relationships/image" Target="../media/image29.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27.jpg"/><Relationship Id="rId4" Type="http://schemas.openxmlformats.org/officeDocument/2006/relationships/image" Target="../media/image2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27.jp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39.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27.jpg"/><Relationship Id="rId4" Type="http://schemas.openxmlformats.org/officeDocument/2006/relationships/image" Target="../media/image39.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27.jpg"/><Relationship Id="rId4" Type="http://schemas.openxmlformats.org/officeDocument/2006/relationships/image" Target="../media/image2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38.png"/><Relationship Id="rId4" Type="http://schemas.openxmlformats.org/officeDocument/2006/relationships/image" Target="../media/image37.png"/><Relationship Id="rId5" Type="http://schemas.openxmlformats.org/officeDocument/2006/relationships/image" Target="../media/image27.jpg"/><Relationship Id="rId6" Type="http://schemas.openxmlformats.org/officeDocument/2006/relationships/image" Target="../media/image4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27.jpg"/><Relationship Id="rId4" Type="http://schemas.openxmlformats.org/officeDocument/2006/relationships/image" Target="../media/image4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27.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34.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2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 Id="rId4" Type="http://schemas.openxmlformats.org/officeDocument/2006/relationships/image" Target="../media/image8.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23.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23.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27.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 Id="rId3" Type="http://schemas.openxmlformats.org/officeDocument/2006/relationships/image" Target="../media/image34.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27.jpg"/><Relationship Id="rId4" Type="http://schemas.openxmlformats.org/officeDocument/2006/relationships/image" Target="../media/image45.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27.jpg"/><Relationship Id="rId4" Type="http://schemas.openxmlformats.org/officeDocument/2006/relationships/image" Target="../media/image4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27.jpg"/><Relationship Id="rId4" Type="http://schemas.openxmlformats.org/officeDocument/2006/relationships/image" Target="../media/image45.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27.jp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 Id="rId4" Type="http://schemas.openxmlformats.org/officeDocument/2006/relationships/image" Target="../media/image8.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46.png"/><Relationship Id="rId4" Type="http://schemas.openxmlformats.org/officeDocument/2006/relationships/image" Target="../media/image27.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6.png"/><Relationship Id="rId4" Type="http://schemas.openxmlformats.org/officeDocument/2006/relationships/image" Target="../media/image27.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44.png"/><Relationship Id="rId4" Type="http://schemas.openxmlformats.org/officeDocument/2006/relationships/image" Target="../media/image27.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jp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jp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jp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jp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jp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7.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27.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7.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7.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1.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 Id="rId3" Type="http://schemas.openxmlformats.org/officeDocument/2006/relationships/image" Target="../media/image1.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5.xml"/><Relationship Id="rId3" Type="http://schemas.openxmlformats.org/officeDocument/2006/relationships/image" Target="../media/image34.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 Id="rId3" Type="http://schemas.openxmlformats.org/officeDocument/2006/relationships/image" Target="../media/image47.jp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7.xml"/><Relationship Id="rId3" Type="http://schemas.openxmlformats.org/officeDocument/2006/relationships/image" Target="../media/image47.jp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8.xml"/><Relationship Id="rId3" Type="http://schemas.openxmlformats.org/officeDocument/2006/relationships/image" Target="../media/image47.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9.xml"/><Relationship Id="rId3"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 Id="rId4" Type="http://schemas.openxmlformats.org/officeDocument/2006/relationships/image" Target="../media/image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0.xml"/><Relationship Id="rId3" Type="http://schemas.openxmlformats.org/officeDocument/2006/relationships/image" Target="../media/image47.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1.xml"/><Relationship Id="rId3" Type="http://schemas.openxmlformats.org/officeDocument/2006/relationships/image" Target="../media/image47.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2.xml"/><Relationship Id="rId3" Type="http://schemas.openxmlformats.org/officeDocument/2006/relationships/image" Target="../media/image47.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3.xml"/><Relationship Id="rId3" Type="http://schemas.openxmlformats.org/officeDocument/2006/relationships/image" Target="../media/image47.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4.xml"/><Relationship Id="rId3" Type="http://schemas.openxmlformats.org/officeDocument/2006/relationships/image" Target="../media/image47.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47.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6.xml"/><Relationship Id="rId3" Type="http://schemas.openxmlformats.org/officeDocument/2006/relationships/image" Target="../media/image47.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7.xml"/><Relationship Id="rId3" Type="http://schemas.openxmlformats.org/officeDocument/2006/relationships/image" Target="../media/image47.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8.xml"/><Relationship Id="rId3" Type="http://schemas.openxmlformats.org/officeDocument/2006/relationships/image" Target="../media/image47.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9.xml"/><Relationship Id="rId3"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 Id="rId4"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0.xml"/><Relationship Id="rId3" Type="http://schemas.openxmlformats.org/officeDocument/2006/relationships/image" Target="../media/image47.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1.xml"/><Relationship Id="rId3" Type="http://schemas.openxmlformats.org/officeDocument/2006/relationships/image" Target="../media/image47.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2.xml"/><Relationship Id="rId3" Type="http://schemas.openxmlformats.org/officeDocument/2006/relationships/image" Target="../media/image47.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3.xml"/><Relationship Id="rId3" Type="http://schemas.openxmlformats.org/officeDocument/2006/relationships/image" Target="../media/image47.jp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4.xml"/><Relationship Id="rId3" Type="http://schemas.openxmlformats.org/officeDocument/2006/relationships/image" Target="../media/image47.jp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5.xml"/><Relationship Id="rId3" Type="http://schemas.openxmlformats.org/officeDocument/2006/relationships/image" Target="../media/image47.jp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6.xml"/><Relationship Id="rId3" Type="http://schemas.openxmlformats.org/officeDocument/2006/relationships/image" Target="../media/image47.jp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7.xml"/><Relationship Id="rId3" Type="http://schemas.openxmlformats.org/officeDocument/2006/relationships/image" Target="../media/image47.jp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8.xml"/><Relationship Id="rId3" Type="http://schemas.openxmlformats.org/officeDocument/2006/relationships/image" Target="../media/image47.jp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9.xml"/><Relationship Id="rId3" Type="http://schemas.openxmlformats.org/officeDocument/2006/relationships/image" Target="../media/image4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 Id="rId4" Type="http://schemas.openxmlformats.org/officeDocument/2006/relationships/image" Target="../media/image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0.xml"/><Relationship Id="rId3" Type="http://schemas.openxmlformats.org/officeDocument/2006/relationships/image" Target="../media/image47.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1.xml"/><Relationship Id="rId3" Type="http://schemas.openxmlformats.org/officeDocument/2006/relationships/image" Target="../media/image47.jp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2.xml"/><Relationship Id="rId3" Type="http://schemas.openxmlformats.org/officeDocument/2006/relationships/image" Target="../media/image47.jp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3.xml"/><Relationship Id="rId3" Type="http://schemas.openxmlformats.org/officeDocument/2006/relationships/image" Target="../media/image47.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4.xml"/><Relationship Id="rId3" Type="http://schemas.openxmlformats.org/officeDocument/2006/relationships/image" Target="../media/image47.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5.xml"/><Relationship Id="rId3" Type="http://schemas.openxmlformats.org/officeDocument/2006/relationships/image" Target="../media/image47.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6.xml"/><Relationship Id="rId3" Type="http://schemas.openxmlformats.org/officeDocument/2006/relationships/image" Target="../media/image47.jp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7.xml"/><Relationship Id="rId3" Type="http://schemas.openxmlformats.org/officeDocument/2006/relationships/image" Target="../media/image47.jp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8.xml"/><Relationship Id="rId3" Type="http://schemas.openxmlformats.org/officeDocument/2006/relationships/image" Target="../media/image47.jp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9.xml"/><Relationship Id="rId3" Type="http://schemas.openxmlformats.org/officeDocument/2006/relationships/image" Target="../media/image4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 Id="rId4" Type="http://schemas.openxmlformats.org/officeDocument/2006/relationships/image" Target="../media/image2.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0.xml"/><Relationship Id="rId3" Type="http://schemas.openxmlformats.org/officeDocument/2006/relationships/image" Target="../media/image47.jp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1.xml"/><Relationship Id="rId3" Type="http://schemas.openxmlformats.org/officeDocument/2006/relationships/image" Target="../media/image47.jp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2.xml"/><Relationship Id="rId3" Type="http://schemas.openxmlformats.org/officeDocument/2006/relationships/image" Target="../media/image1.jp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1.jp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4.xml"/><Relationship Id="rId3" Type="http://schemas.openxmlformats.org/officeDocument/2006/relationships/image" Target="../media/image1.jp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5.xml"/><Relationship Id="rId3" Type="http://schemas.openxmlformats.org/officeDocument/2006/relationships/image" Target="../media/image1.jp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1.jp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7.xml"/><Relationship Id="rId3" Type="http://schemas.openxmlformats.org/officeDocument/2006/relationships/image" Target="../media/image1.jp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jp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9.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 Id="rId4"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 Id="rId4" Type="http://schemas.openxmlformats.org/officeDocument/2006/relationships/image" Target="../media/image10.png"/><Relationship Id="rId5" Type="http://schemas.openxmlformats.org/officeDocument/2006/relationships/image" Target="../media/image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 Id="rId4"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 Id="rId4" Type="http://schemas.openxmlformats.org/officeDocument/2006/relationships/image" Target="../media/image9.png"/><Relationship Id="rId5" Type="http://schemas.openxmlformats.org/officeDocument/2006/relationships/image" Target="../media/image1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 Id="rId4" Type="http://schemas.openxmlformats.org/officeDocument/2006/relationships/image" Target="../media/image12.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 Id="rId4"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 Id="rId4"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 Id="rId4" Type="http://schemas.openxmlformats.org/officeDocument/2006/relationships/image" Target="../media/image1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 Id="rId4" Type="http://schemas.openxmlformats.org/officeDocument/2006/relationships/image" Target="../media/image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jp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 Id="rId4" Type="http://schemas.openxmlformats.org/officeDocument/2006/relationships/image" Target="../media/image1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 Id="rId4" Type="http://schemas.openxmlformats.org/officeDocument/2006/relationships/image" Target="../media/image1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 Id="rId4" Type="http://schemas.openxmlformats.org/officeDocument/2006/relationships/image" Target="../media/image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 Id="rId4" Type="http://schemas.openxmlformats.org/officeDocument/2006/relationships/image" Target="../media/image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 Id="rId4" Type="http://schemas.openxmlformats.org/officeDocument/2006/relationships/image" Target="../media/image1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 Id="rId4" Type="http://schemas.openxmlformats.org/officeDocument/2006/relationships/image" Target="../media/image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 Id="rId4" Type="http://schemas.openxmlformats.org/officeDocument/2006/relationships/image" Target="../media/image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 Id="rId4"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 Id="rId4" Type="http://schemas.openxmlformats.org/officeDocument/2006/relationships/image" Target="../media/image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 Id="rId4"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 Id="rId4" Type="http://schemas.openxmlformats.org/officeDocument/2006/relationships/image" Target="../media/image1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 Id="rId4" Type="http://schemas.openxmlformats.org/officeDocument/2006/relationships/image" Target="../media/image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 Id="rId4" Type="http://schemas.openxmlformats.org/officeDocument/2006/relationships/image" Target="../media/image1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a:t>
            </a:r>
            <a:endParaRPr b="1">
              <a:latin typeface="Montserrat"/>
              <a:ea typeface="Montserrat"/>
              <a:cs typeface="Montserrat"/>
              <a:sym typeface="Montserrat"/>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01" name="Google Shape;101;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 name="Google Shape;102;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1" name="Google Shape;171;p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72" name="Google Shape;172;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 name="Google Shape;173;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24" name="Google Shape;1124;p12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plug in our equation of the derivative of the loss function.</a:t>
            </a:r>
            <a:endParaRPr sz="2500">
              <a:solidFill>
                <a:srgbClr val="434343"/>
              </a:solidFill>
              <a:latin typeface="Montserrat"/>
              <a:ea typeface="Montserrat"/>
              <a:cs typeface="Montserrat"/>
              <a:sym typeface="Montserrat"/>
            </a:endParaRPr>
          </a:p>
        </p:txBody>
      </p:sp>
      <p:pic>
        <p:nvPicPr>
          <p:cNvPr descr="watermark.jpg" id="1125" name="Google Shape;1125;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6" name="Google Shape;1126;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27" name="Google Shape;1127;p124"/>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3" name="Google Shape;1133;p12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already know what this cost function derivative is equal to:</a:t>
            </a:r>
            <a:endParaRPr sz="2500">
              <a:solidFill>
                <a:srgbClr val="434343"/>
              </a:solidFill>
              <a:latin typeface="Montserrat"/>
              <a:ea typeface="Montserrat"/>
              <a:cs typeface="Montserrat"/>
              <a:sym typeface="Montserrat"/>
            </a:endParaRPr>
          </a:p>
        </p:txBody>
      </p:sp>
      <p:pic>
        <p:nvPicPr>
          <p:cNvPr descr="watermark.jpg" id="1134" name="Google Shape;1134;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5" name="Google Shape;1135;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36" name="Google Shape;1136;p125"/>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37" name="Google Shape;1137;p125"/>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43" name="Google Shape;1143;p126"/>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vectorize our data:</a:t>
            </a:r>
            <a:endParaRPr sz="2500">
              <a:solidFill>
                <a:srgbClr val="434343"/>
              </a:solidFill>
              <a:latin typeface="Montserrat"/>
              <a:ea typeface="Montserrat"/>
              <a:cs typeface="Montserrat"/>
              <a:sym typeface="Montserrat"/>
            </a:endParaRPr>
          </a:p>
        </p:txBody>
      </p:sp>
      <p:pic>
        <p:nvPicPr>
          <p:cNvPr descr="watermark.jpg" id="1144" name="Google Shape;1144;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5" name="Google Shape;1145;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46" name="Google Shape;1146;p126"/>
          <p:cNvPicPr preferRelativeResize="0"/>
          <p:nvPr/>
        </p:nvPicPr>
        <p:blipFill>
          <a:blip r:embed="rId4">
            <a:alphaModFix/>
          </a:blip>
          <a:stretch>
            <a:fillRect/>
          </a:stretch>
        </p:blipFill>
        <p:spPr>
          <a:xfrm>
            <a:off x="401475" y="2386825"/>
            <a:ext cx="4023124" cy="2032775"/>
          </a:xfrm>
          <a:prstGeom prst="rect">
            <a:avLst/>
          </a:prstGeom>
          <a:noFill/>
          <a:ln>
            <a:noFill/>
          </a:ln>
        </p:spPr>
      </p:pic>
      <p:pic>
        <p:nvPicPr>
          <p:cNvPr id="1147" name="Google Shape;1147;p126"/>
          <p:cNvPicPr preferRelativeResize="0"/>
          <p:nvPr/>
        </p:nvPicPr>
        <p:blipFill>
          <a:blip r:embed="rId5">
            <a:alphaModFix/>
          </a:blip>
          <a:stretch>
            <a:fillRect/>
          </a:stretch>
        </p:blipFill>
        <p:spPr>
          <a:xfrm>
            <a:off x="4727850" y="2251500"/>
            <a:ext cx="3604751" cy="23034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3" name="Google Shape;1153;p12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0"/>
              </a:spcAft>
              <a:buClr>
                <a:schemeClr val="dk1"/>
              </a:buClr>
              <a:buSzPts val="1100"/>
              <a:buFont typeface="Arial"/>
              <a:buNone/>
            </a:pPr>
            <a:r>
              <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54" name="Google Shape;1154;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5" name="Google Shape;1155;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56" name="Google Shape;1156;p127"/>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57" name="Google Shape;1157;p127"/>
          <p:cNvPicPr preferRelativeResize="0"/>
          <p:nvPr/>
        </p:nvPicPr>
        <p:blipFill>
          <a:blip r:embed="rId5">
            <a:alphaModFix/>
          </a:blip>
          <a:stretch>
            <a:fillRect/>
          </a:stretch>
        </p:blipFill>
        <p:spPr>
          <a:xfrm>
            <a:off x="3348751" y="2518700"/>
            <a:ext cx="4729849" cy="21950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63" name="Google Shape;1163;p128"/>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p:txBody>
      </p:sp>
      <p:pic>
        <p:nvPicPr>
          <p:cNvPr descr="watermark.jpg" id="1164" name="Google Shape;1164;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5" name="Google Shape;1165;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66" name="Google Shape;1166;p128"/>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67" name="Google Shape;1167;p128"/>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68" name="Google Shape;1168;p128"/>
          <p:cNvSpPr/>
          <p:nvPr/>
        </p:nvSpPr>
        <p:spPr>
          <a:xfrm>
            <a:off x="3523475" y="2564675"/>
            <a:ext cx="1998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28"/>
          <p:cNvSpPr/>
          <p:nvPr/>
        </p:nvSpPr>
        <p:spPr>
          <a:xfrm>
            <a:off x="7481450" y="2584825"/>
            <a:ext cx="3840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75" name="Google Shape;1175;p129"/>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split the gradient of the cost function into two parts:</a:t>
            </a:r>
            <a:endParaRPr sz="25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76" name="Google Shape;1176;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7" name="Google Shape;1177;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78" name="Google Shape;1178;p129"/>
          <p:cNvPicPr preferRelativeResize="0"/>
          <p:nvPr/>
        </p:nvPicPr>
        <p:blipFill>
          <a:blip r:embed="rId4">
            <a:alphaModFix/>
          </a:blip>
          <a:stretch>
            <a:fillRect/>
          </a:stretch>
        </p:blipFill>
        <p:spPr>
          <a:xfrm>
            <a:off x="1825246" y="2292000"/>
            <a:ext cx="2575492" cy="2396825"/>
          </a:xfrm>
          <a:prstGeom prst="rect">
            <a:avLst/>
          </a:prstGeom>
          <a:noFill/>
          <a:ln>
            <a:noFill/>
          </a:ln>
        </p:spPr>
      </p:pic>
      <p:pic>
        <p:nvPicPr>
          <p:cNvPr id="1179" name="Google Shape;1179;p129"/>
          <p:cNvPicPr preferRelativeResize="0"/>
          <p:nvPr/>
        </p:nvPicPr>
        <p:blipFill>
          <a:blip r:embed="rId5">
            <a:alphaModFix/>
          </a:blip>
          <a:stretch>
            <a:fillRect/>
          </a:stretch>
        </p:blipFill>
        <p:spPr>
          <a:xfrm>
            <a:off x="3348751" y="2518700"/>
            <a:ext cx="4729849" cy="2195000"/>
          </a:xfrm>
          <a:prstGeom prst="rect">
            <a:avLst/>
          </a:prstGeom>
          <a:noFill/>
          <a:ln>
            <a:noFill/>
          </a:ln>
        </p:spPr>
      </p:pic>
      <p:sp>
        <p:nvSpPr>
          <p:cNvPr id="1180" name="Google Shape;1180;p129"/>
          <p:cNvSpPr/>
          <p:nvPr/>
        </p:nvSpPr>
        <p:spPr>
          <a:xfrm>
            <a:off x="3835200" y="2545800"/>
            <a:ext cx="11667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29"/>
          <p:cNvSpPr/>
          <p:nvPr/>
        </p:nvSpPr>
        <p:spPr>
          <a:xfrm>
            <a:off x="5856700" y="2584825"/>
            <a:ext cx="2008800" cy="6756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87" name="Google Shape;1187;p13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then results in the following:</a:t>
            </a:r>
            <a:endParaRPr sz="2500">
              <a:solidFill>
                <a:srgbClr val="434343"/>
              </a:solidFill>
              <a:latin typeface="Montserrat"/>
              <a:ea typeface="Montserrat"/>
              <a:cs typeface="Montserrat"/>
              <a:sym typeface="Montserrat"/>
            </a:endParaRPr>
          </a:p>
        </p:txBody>
      </p:sp>
      <p:pic>
        <p:nvPicPr>
          <p:cNvPr descr="watermark.jpg" id="1188" name="Google Shape;1188;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9" name="Google Shape;1189;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0" name="Google Shape;1190;p130"/>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96" name="Google Shape;1196;p13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now calculate the gradient for any set of Beta values!</a:t>
            </a:r>
            <a:endParaRPr sz="2500">
              <a:solidFill>
                <a:srgbClr val="434343"/>
              </a:solidFill>
              <a:latin typeface="Montserrat"/>
              <a:ea typeface="Montserrat"/>
              <a:cs typeface="Montserrat"/>
              <a:sym typeface="Montserrat"/>
            </a:endParaRPr>
          </a:p>
        </p:txBody>
      </p:sp>
      <p:pic>
        <p:nvPicPr>
          <p:cNvPr descr="watermark.jpg" id="1197" name="Google Shape;1197;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8" name="Google Shape;1198;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99" name="Google Shape;1199;p131"/>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05" name="Google Shape;1205;p13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theory we could now guess and check Beta values that minimize this gradient.</a:t>
            </a:r>
            <a:endParaRPr sz="2500">
              <a:solidFill>
                <a:srgbClr val="434343"/>
              </a:solidFill>
              <a:latin typeface="Montserrat"/>
              <a:ea typeface="Montserrat"/>
              <a:cs typeface="Montserrat"/>
              <a:sym typeface="Montserrat"/>
            </a:endParaRPr>
          </a:p>
        </p:txBody>
      </p:sp>
      <p:pic>
        <p:nvPicPr>
          <p:cNvPr descr="watermark.jpg" id="1206" name="Google Shape;1206;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7" name="Google Shape;1207;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08" name="Google Shape;1208;p132"/>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14" name="Google Shape;1214;p13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the Beta coefficients are the only unknown variable here:</a:t>
            </a:r>
            <a:endParaRPr sz="2500">
              <a:solidFill>
                <a:srgbClr val="434343"/>
              </a:solidFill>
              <a:latin typeface="Montserrat"/>
              <a:ea typeface="Montserrat"/>
              <a:cs typeface="Montserrat"/>
              <a:sym typeface="Montserrat"/>
            </a:endParaRPr>
          </a:p>
        </p:txBody>
      </p:sp>
      <p:pic>
        <p:nvPicPr>
          <p:cNvPr descr="watermark.jpg" id="1215" name="Google Shape;1215;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6" name="Google Shape;1216;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17" name="Google Shape;1217;p133"/>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18" name="Google Shape;1218;p133"/>
          <p:cNvSpPr/>
          <p:nvPr/>
        </p:nvSpPr>
        <p:spPr>
          <a:xfrm>
            <a:off x="7472025" y="2569400"/>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33"/>
          <p:cNvSpPr/>
          <p:nvPr/>
        </p:nvSpPr>
        <p:spPr>
          <a:xfrm>
            <a:off x="7472025" y="3897875"/>
            <a:ext cx="340200" cy="5208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9" name="Google Shape;179;p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history of the “invention” of linear regression is a bit muddled.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linear regression methods based on least squares grew out of a need for mathematically improving navigation methods based on astronomy during the Age of Exploration in the 1700s.</a:t>
            </a:r>
            <a:endParaRPr sz="2900">
              <a:solidFill>
                <a:srgbClr val="434343"/>
              </a:solidFill>
              <a:latin typeface="Montserrat"/>
              <a:ea typeface="Montserrat"/>
              <a:cs typeface="Montserrat"/>
              <a:sym typeface="Montserrat"/>
            </a:endParaRPr>
          </a:p>
        </p:txBody>
      </p:sp>
      <p:pic>
        <p:nvPicPr>
          <p:cNvPr descr="watermark.jpg" id="180" name="Google Shape;180;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 name="Google Shape;181;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25" name="Google Shape;1225;p134"/>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other variables are from our known data matrix values X and y.</a:t>
            </a:r>
            <a:endParaRPr sz="2500">
              <a:solidFill>
                <a:srgbClr val="434343"/>
              </a:solidFill>
              <a:latin typeface="Montserrat"/>
              <a:ea typeface="Montserrat"/>
              <a:cs typeface="Montserrat"/>
              <a:sym typeface="Montserrat"/>
            </a:endParaRPr>
          </a:p>
        </p:txBody>
      </p:sp>
      <p:pic>
        <p:nvPicPr>
          <p:cNvPr descr="watermark.jpg" id="1226" name="Google Shape;1226;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7" name="Google Shape;1227;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28" name="Google Shape;1228;p134"/>
          <p:cNvPicPr preferRelativeResize="0"/>
          <p:nvPr/>
        </p:nvPicPr>
        <p:blipFill>
          <a:blip r:embed="rId4">
            <a:alphaModFix/>
          </a:blip>
          <a:stretch>
            <a:fillRect/>
          </a:stretch>
        </p:blipFill>
        <p:spPr>
          <a:xfrm>
            <a:off x="616150" y="2405350"/>
            <a:ext cx="8075191" cy="20547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234" name="Google Shape;1234;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5" name="Google Shape;1235;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36" name="Google Shape;1236;p135"/>
          <p:cNvPicPr preferRelativeResize="0"/>
          <p:nvPr/>
        </p:nvPicPr>
        <p:blipFill>
          <a:blip r:embed="rId4">
            <a:alphaModFix/>
          </a:blip>
          <a:stretch>
            <a:fillRect/>
          </a:stretch>
        </p:blipFill>
        <p:spPr>
          <a:xfrm>
            <a:off x="616150" y="2405350"/>
            <a:ext cx="8075191" cy="2054700"/>
          </a:xfrm>
          <a:prstGeom prst="rect">
            <a:avLst/>
          </a:prstGeom>
          <a:noFill/>
          <a:ln>
            <a:noFill/>
          </a:ln>
        </p:spPr>
      </p:pic>
      <p:sp>
        <p:nvSpPr>
          <p:cNvPr id="1237" name="Google Shape;1237;p135"/>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best way to “guess” at the correct Beta values that minimize the gradient?</a:t>
            </a:r>
            <a:endParaRPr sz="2500">
              <a:solidFill>
                <a:srgbClr val="434343"/>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43" name="Google Shape;124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gradient descent to computationally search for the coefficients that minimize this gradient.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visually explore what this looks like in the case of a single Beta value.</a:t>
            </a:r>
            <a:endParaRPr sz="2900">
              <a:solidFill>
                <a:srgbClr val="434343"/>
              </a:solidFill>
              <a:latin typeface="Montserrat"/>
              <a:ea typeface="Montserrat"/>
              <a:cs typeface="Montserrat"/>
              <a:sym typeface="Montserrat"/>
            </a:endParaRPr>
          </a:p>
        </p:txBody>
      </p:sp>
      <p:pic>
        <p:nvPicPr>
          <p:cNvPr descr="watermark.jpg" id="1244" name="Google Shape;124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45" name="Google Shape;124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1" name="Google Shape;125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Given a cost function of J(</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how can we computationally search for the correct value of </a:t>
            </a:r>
            <a:r>
              <a:rPr b="1" lang="en" sz="29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that minimizes the gradient of the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would the search process look like for single β value? </a:t>
            </a:r>
            <a:endParaRPr sz="2900">
              <a:solidFill>
                <a:srgbClr val="434343"/>
              </a:solidFill>
              <a:latin typeface="Montserrat"/>
              <a:ea typeface="Montserrat"/>
              <a:cs typeface="Montserrat"/>
              <a:sym typeface="Montserrat"/>
            </a:endParaRPr>
          </a:p>
        </p:txBody>
      </p:sp>
      <p:pic>
        <p:nvPicPr>
          <p:cNvPr descr="watermark.jpg" id="1252" name="Google Shape;125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3" name="Google Shape;125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59" name="Google Shape;1259;p1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260" name="Google Shape;126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2" name="Google Shape;1262;p138"/>
          <p:cNvPicPr preferRelativeResize="0"/>
          <p:nvPr/>
        </p:nvPicPr>
        <p:blipFill>
          <a:blip r:embed="rId4">
            <a:alphaModFix/>
          </a:blip>
          <a:stretch>
            <a:fillRect/>
          </a:stretch>
        </p:blipFill>
        <p:spPr>
          <a:xfrm>
            <a:off x="1593687" y="1987200"/>
            <a:ext cx="5956626" cy="28141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68" name="Google Shape;1268;p1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69" name="Google Shape;1269;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0" name="Google Shape;1270;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71" name="Google Shape;1271;p139"/>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72" name="Google Shape;1272;p139"/>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78" name="Google Shape;1278;p1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79" name="Google Shape;1279;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0" name="Google Shape;1280;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81" name="Google Shape;1281;p140"/>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282" name="Google Shape;1282;p140"/>
          <p:cNvSpPr/>
          <p:nvPr/>
        </p:nvSpPr>
        <p:spPr>
          <a:xfrm>
            <a:off x="2309600" y="2650513"/>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0"/>
          <p:cNvSpPr/>
          <p:nvPr/>
        </p:nvSpPr>
        <p:spPr>
          <a:xfrm>
            <a:off x="4615750" y="2420338"/>
            <a:ext cx="1719252" cy="505332"/>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0"/>
          <p:cNvSpPr/>
          <p:nvPr/>
        </p:nvSpPr>
        <p:spPr>
          <a:xfrm>
            <a:off x="312450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0"/>
          <p:cNvSpPr/>
          <p:nvPr/>
        </p:nvSpPr>
        <p:spPr>
          <a:xfrm>
            <a:off x="1655550" y="32588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40"/>
          <p:cNvSpPr/>
          <p:nvPr/>
        </p:nvSpPr>
        <p:spPr>
          <a:xfrm>
            <a:off x="4901650" y="2794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40"/>
          <p:cNvSpPr/>
          <p:nvPr/>
        </p:nvSpPr>
        <p:spPr>
          <a:xfrm>
            <a:off x="3504875" y="3296680"/>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40"/>
          <p:cNvSpPr/>
          <p:nvPr/>
        </p:nvSpPr>
        <p:spPr>
          <a:xfrm>
            <a:off x="4880575" y="353880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40"/>
          <p:cNvSpPr/>
          <p:nvPr/>
        </p:nvSpPr>
        <p:spPr>
          <a:xfrm>
            <a:off x="2309600" y="3681755"/>
            <a:ext cx="2373300" cy="714528"/>
          </a:xfrm>
          <a:prstGeom prst="cloud">
            <a:avLst/>
          </a:prstGeom>
          <a:solidFill>
            <a:srgbClr val="F3F3F3"/>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295" name="Google Shape;1295;p1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296" name="Google Shape;1296;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7" name="Google Shape;1297;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98" name="Google Shape;1298;p141"/>
          <p:cNvPicPr preferRelativeResize="0"/>
          <p:nvPr/>
        </p:nvPicPr>
        <p:blipFill>
          <a:blip r:embed="rId4">
            <a:alphaModFix/>
          </a:blip>
          <a:stretch>
            <a:fillRect/>
          </a:stretch>
        </p:blipFill>
        <p:spPr>
          <a:xfrm>
            <a:off x="1593687" y="1987200"/>
            <a:ext cx="5956626" cy="2814175"/>
          </a:xfrm>
          <a:prstGeom prst="rect">
            <a:avLst/>
          </a:prstGeom>
          <a:noFill/>
          <a:ln>
            <a:noFill/>
          </a:ln>
        </p:spPr>
      </p:pic>
      <p:pic>
        <p:nvPicPr>
          <p:cNvPr id="1299" name="Google Shape;1299;p141"/>
          <p:cNvPicPr preferRelativeResize="0"/>
          <p:nvPr/>
        </p:nvPicPr>
        <p:blipFill rotWithShape="1">
          <a:blip r:embed="rId5">
            <a:alphaModFix/>
          </a:blip>
          <a:srcRect b="2505" l="0" r="49264" t="0"/>
          <a:stretch/>
        </p:blipFill>
        <p:spPr>
          <a:xfrm>
            <a:off x="5157650" y="2111900"/>
            <a:ext cx="267076" cy="563401"/>
          </a:xfrm>
          <a:prstGeom prst="rect">
            <a:avLst/>
          </a:prstGeom>
          <a:noFill/>
          <a:ln>
            <a:noFill/>
          </a:ln>
        </p:spPr>
      </p:pic>
      <p:sp>
        <p:nvSpPr>
          <p:cNvPr id="1300" name="Google Shape;1300;p141"/>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06" name="Google Shape;1306;p1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07" name="Google Shape;1307;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08" name="Google Shape;1308;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9" name="Google Shape;1309;p142"/>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10" name="Google Shape;1310;p142"/>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1" name="Google Shape;1311;p142"/>
          <p:cNvPicPr preferRelativeResize="0"/>
          <p:nvPr/>
        </p:nvPicPr>
        <p:blipFill rotWithShape="1">
          <a:blip r:embed="rId5">
            <a:alphaModFix/>
          </a:blip>
          <a:srcRect b="7175" l="49266" r="0" t="0"/>
          <a:stretch/>
        </p:blipFill>
        <p:spPr>
          <a:xfrm rot="2990259">
            <a:off x="5437274" y="2238235"/>
            <a:ext cx="267076" cy="536427"/>
          </a:xfrm>
          <a:prstGeom prst="rect">
            <a:avLst/>
          </a:prstGeom>
          <a:noFill/>
          <a:ln>
            <a:noFill/>
          </a:ln>
        </p:spPr>
      </p:pic>
      <p:cxnSp>
        <p:nvCxnSpPr>
          <p:cNvPr id="1312" name="Google Shape;1312;p142"/>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18" name="Google Shape;1318;p1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19" name="Google Shape;1319;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0" name="Google Shape;1320;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21" name="Google Shape;1321;p143"/>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22" name="Google Shape;1322;p143"/>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3" name="Google Shape;1323;p143"/>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24" name="Google Shape;1324;p143"/>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5" name="Google Shape;1325;p143"/>
          <p:cNvCxnSpPr/>
          <p:nvPr/>
        </p:nvCxnSpPr>
        <p:spPr>
          <a:xfrm>
            <a:off x="5132921" y="2648908"/>
            <a:ext cx="3165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87" name="Google Shape;187;p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1722</a:t>
            </a:r>
            <a:r>
              <a:rPr lang="en" sz="2900">
                <a:solidFill>
                  <a:srgbClr val="434343"/>
                </a:solidFill>
                <a:latin typeface="Montserrat"/>
                <a:ea typeface="Montserrat"/>
                <a:cs typeface="Montserrat"/>
                <a:sym typeface="Montserrat"/>
              </a:rPr>
              <a:t> - </a:t>
            </a:r>
            <a:r>
              <a:rPr lang="en" sz="2900">
                <a:solidFill>
                  <a:srgbClr val="434343"/>
                </a:solidFill>
                <a:latin typeface="Montserrat"/>
                <a:ea typeface="Montserrat"/>
                <a:cs typeface="Montserrat"/>
                <a:sym typeface="Montserrat"/>
              </a:rPr>
              <a:t>Roger Cotes discovers combining different observations </a:t>
            </a:r>
            <a:r>
              <a:rPr lang="en" sz="2900">
                <a:solidFill>
                  <a:srgbClr val="434343"/>
                </a:solidFill>
                <a:latin typeface="Montserrat"/>
                <a:ea typeface="Montserrat"/>
                <a:cs typeface="Montserrat"/>
                <a:sym typeface="Montserrat"/>
              </a:rPr>
              <a:t>yields</a:t>
            </a:r>
            <a:r>
              <a:rPr lang="en" sz="2900">
                <a:solidFill>
                  <a:srgbClr val="434343"/>
                </a:solidFill>
                <a:latin typeface="Montserrat"/>
                <a:ea typeface="Montserrat"/>
                <a:cs typeface="Montserrat"/>
                <a:sym typeface="Montserrat"/>
              </a:rPr>
              <a:t> better </a:t>
            </a:r>
            <a:r>
              <a:rPr lang="en" sz="2900">
                <a:solidFill>
                  <a:srgbClr val="434343"/>
                </a:solidFill>
                <a:latin typeface="Montserrat"/>
                <a:ea typeface="Montserrat"/>
                <a:cs typeface="Montserrat"/>
                <a:sym typeface="Montserrat"/>
              </a:rPr>
              <a:t>estimates of the true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1750 - Tobias Mayer explores averaging different results under similar conditions in studying librations of the moon.</a:t>
            </a:r>
            <a:endParaRPr sz="2900">
              <a:solidFill>
                <a:srgbClr val="434343"/>
              </a:solidFill>
              <a:latin typeface="Montserrat"/>
              <a:ea typeface="Montserrat"/>
              <a:cs typeface="Montserrat"/>
              <a:sym typeface="Montserrat"/>
            </a:endParaRPr>
          </a:p>
        </p:txBody>
      </p:sp>
      <p:pic>
        <p:nvPicPr>
          <p:cNvPr descr="watermark.jpg" id="188" name="Google Shape;188;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 name="Google Shape;189;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31" name="Google Shape;1331;p1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32" name="Google Shape;1332;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3" name="Google Shape;1333;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34" name="Google Shape;1334;p144"/>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35" name="Google Shape;1335;p144"/>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6" name="Google Shape;1336;p144"/>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sp>
        <p:nvSpPr>
          <p:cNvPr id="1337" name="Google Shape;1337;p144"/>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43" name="Google Shape;1343;p1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44" name="Google Shape;1344;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45" name="Google Shape;1345;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46" name="Google Shape;1346;p145"/>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47" name="Google Shape;1347;p145"/>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8" name="Google Shape;1348;p145"/>
          <p:cNvPicPr preferRelativeResize="0"/>
          <p:nvPr/>
        </p:nvPicPr>
        <p:blipFill rotWithShape="1">
          <a:blip r:embed="rId5">
            <a:alphaModFix/>
          </a:blip>
          <a:srcRect b="7175" l="49266" r="0" t="0"/>
          <a:stretch/>
        </p:blipFill>
        <p:spPr>
          <a:xfrm rot="2990259">
            <a:off x="5739549" y="2488560"/>
            <a:ext cx="267076" cy="536427"/>
          </a:xfrm>
          <a:prstGeom prst="rect">
            <a:avLst/>
          </a:prstGeom>
          <a:noFill/>
          <a:ln>
            <a:noFill/>
          </a:ln>
        </p:spPr>
      </p:pic>
      <p:cxnSp>
        <p:nvCxnSpPr>
          <p:cNvPr id="1349" name="Google Shape;1349;p145"/>
          <p:cNvCxnSpPr/>
          <p:nvPr/>
        </p:nvCxnSpPr>
        <p:spPr>
          <a:xfrm>
            <a:off x="5526196" y="2923208"/>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50" name="Google Shape;1350;p145"/>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56" name="Google Shape;1356;p1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57" name="Google Shape;1357;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58" name="Google Shape;1358;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59" name="Google Shape;1359;p146"/>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60" name="Google Shape;1360;p146"/>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1" name="Google Shape;1361;p146"/>
          <p:cNvPicPr preferRelativeResize="0"/>
          <p:nvPr/>
        </p:nvPicPr>
        <p:blipFill rotWithShape="1">
          <a:blip r:embed="rId5">
            <a:alphaModFix/>
          </a:blip>
          <a:srcRect b="7175" l="49266" r="0" t="0"/>
          <a:stretch/>
        </p:blipFill>
        <p:spPr>
          <a:xfrm rot="1985996">
            <a:off x="6165612" y="2768811"/>
            <a:ext cx="267076" cy="536427"/>
          </a:xfrm>
          <a:prstGeom prst="rect">
            <a:avLst/>
          </a:prstGeom>
          <a:noFill/>
          <a:ln>
            <a:noFill/>
          </a:ln>
        </p:spPr>
      </p:pic>
      <p:sp>
        <p:nvSpPr>
          <p:cNvPr id="1362" name="Google Shape;1362;p146"/>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3" name="Google Shape;1363;p146"/>
          <p:cNvCxnSpPr>
            <a:stCxn id="1360" idx="5"/>
            <a:endCxn id="1362"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64" name="Google Shape;1364;p146"/>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5" name="Google Shape;1365;p146"/>
          <p:cNvCxnSpPr>
            <a:stCxn id="1362" idx="5"/>
            <a:endCxn id="1364"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71" name="Google Shape;1371;p1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Common mountain analogy </a:t>
            </a:r>
            <a:endParaRPr sz="2900">
              <a:solidFill>
                <a:srgbClr val="434343"/>
              </a:solidFill>
              <a:latin typeface="Montserrat"/>
              <a:ea typeface="Montserrat"/>
              <a:cs typeface="Montserrat"/>
              <a:sym typeface="Montserrat"/>
            </a:endParaRPr>
          </a:p>
        </p:txBody>
      </p:sp>
      <p:pic>
        <p:nvPicPr>
          <p:cNvPr descr="watermark.jpg" id="1372" name="Google Shape;1372;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3" name="Google Shape;1373;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74" name="Google Shape;1374;p147"/>
          <p:cNvPicPr preferRelativeResize="0"/>
          <p:nvPr/>
        </p:nvPicPr>
        <p:blipFill>
          <a:blip r:embed="rId4">
            <a:alphaModFix/>
          </a:blip>
          <a:stretch>
            <a:fillRect/>
          </a:stretch>
        </p:blipFill>
        <p:spPr>
          <a:xfrm>
            <a:off x="1593687" y="1987200"/>
            <a:ext cx="5956626" cy="2814175"/>
          </a:xfrm>
          <a:prstGeom prst="rect">
            <a:avLst/>
          </a:prstGeom>
          <a:noFill/>
          <a:ln>
            <a:noFill/>
          </a:ln>
        </p:spPr>
      </p:pic>
      <p:sp>
        <p:nvSpPr>
          <p:cNvPr id="1375" name="Google Shape;1375;p147"/>
          <p:cNvSpPr/>
          <p:nvPr/>
        </p:nvSpPr>
        <p:spPr>
          <a:xfrm>
            <a:off x="5236875" y="2630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6" name="Google Shape;1376;p147"/>
          <p:cNvPicPr preferRelativeResize="0"/>
          <p:nvPr/>
        </p:nvPicPr>
        <p:blipFill rotWithShape="1">
          <a:blip r:embed="rId5">
            <a:alphaModFix/>
          </a:blip>
          <a:srcRect b="7175" l="49266" r="0" t="0"/>
          <a:stretch/>
        </p:blipFill>
        <p:spPr>
          <a:xfrm>
            <a:off x="7809149" y="3825835"/>
            <a:ext cx="267076" cy="536427"/>
          </a:xfrm>
          <a:prstGeom prst="rect">
            <a:avLst/>
          </a:prstGeom>
          <a:noFill/>
          <a:ln>
            <a:noFill/>
          </a:ln>
        </p:spPr>
      </p:pic>
      <p:sp>
        <p:nvSpPr>
          <p:cNvPr id="1377" name="Google Shape;1377;p147"/>
          <p:cNvSpPr/>
          <p:nvPr/>
        </p:nvSpPr>
        <p:spPr>
          <a:xfrm>
            <a:off x="5630150" y="292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8" name="Google Shape;1378;p147"/>
          <p:cNvCxnSpPr>
            <a:stCxn id="1375" idx="5"/>
            <a:endCxn id="1377" idx="1"/>
          </p:cNvCxnSpPr>
          <p:nvPr/>
        </p:nvCxnSpPr>
        <p:spPr>
          <a:xfrm>
            <a:off x="5329571" y="2723496"/>
            <a:ext cx="316500" cy="215700"/>
          </a:xfrm>
          <a:prstGeom prst="straightConnector1">
            <a:avLst/>
          </a:prstGeom>
          <a:noFill/>
          <a:ln cap="flat" cmpd="sng" w="28575">
            <a:solidFill>
              <a:srgbClr val="E06666"/>
            </a:solidFill>
            <a:prstDash val="solid"/>
            <a:round/>
            <a:headEnd len="med" w="med" type="none"/>
            <a:tailEnd len="med" w="med" type="none"/>
          </a:ln>
        </p:spPr>
      </p:cxnSp>
      <p:sp>
        <p:nvSpPr>
          <p:cNvPr id="1379" name="Google Shape;1379;p147"/>
          <p:cNvSpPr/>
          <p:nvPr/>
        </p:nvSpPr>
        <p:spPr>
          <a:xfrm>
            <a:off x="6055600" y="32156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0" name="Google Shape;1380;p147"/>
          <p:cNvCxnSpPr>
            <a:stCxn id="1377" idx="5"/>
            <a:endCxn id="1379" idx="1"/>
          </p:cNvCxnSpPr>
          <p:nvPr/>
        </p:nvCxnSpPr>
        <p:spPr>
          <a:xfrm>
            <a:off x="5722846" y="3015896"/>
            <a:ext cx="348600" cy="215700"/>
          </a:xfrm>
          <a:prstGeom prst="straightConnector1">
            <a:avLst/>
          </a:prstGeom>
          <a:noFill/>
          <a:ln cap="flat" cmpd="sng" w="28575">
            <a:solidFill>
              <a:srgbClr val="E06666"/>
            </a:solidFill>
            <a:prstDash val="solid"/>
            <a:round/>
            <a:headEnd len="med" w="med" type="none"/>
            <a:tailEnd len="med" w="med" type="none"/>
          </a:ln>
        </p:spPr>
      </p:cxnSp>
      <p:sp>
        <p:nvSpPr>
          <p:cNvPr id="1381" name="Google Shape;1381;p147"/>
          <p:cNvSpPr/>
          <p:nvPr/>
        </p:nvSpPr>
        <p:spPr>
          <a:xfrm>
            <a:off x="6464800" y="3524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2" name="Google Shape;1382;p147"/>
          <p:cNvCxnSpPr>
            <a:stCxn id="1379" idx="5"/>
            <a:endCxn id="1381" idx="1"/>
          </p:cNvCxnSpPr>
          <p:nvPr/>
        </p:nvCxnSpPr>
        <p:spPr>
          <a:xfrm>
            <a:off x="6148296" y="3308296"/>
            <a:ext cx="332400" cy="231600"/>
          </a:xfrm>
          <a:prstGeom prst="straightConnector1">
            <a:avLst/>
          </a:prstGeom>
          <a:noFill/>
          <a:ln cap="flat" cmpd="sng" w="28575">
            <a:solidFill>
              <a:srgbClr val="E06666"/>
            </a:solidFill>
            <a:prstDash val="solid"/>
            <a:round/>
            <a:headEnd len="med" w="med" type="none"/>
            <a:tailEnd len="med" w="med" type="none"/>
          </a:ln>
        </p:spPr>
      </p:cxnSp>
      <p:sp>
        <p:nvSpPr>
          <p:cNvPr id="1383" name="Google Shape;1383;p147"/>
          <p:cNvSpPr/>
          <p:nvPr/>
        </p:nvSpPr>
        <p:spPr>
          <a:xfrm>
            <a:off x="6842650" y="38483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4" name="Google Shape;1384;p147"/>
          <p:cNvCxnSpPr>
            <a:stCxn id="1381" idx="5"/>
            <a:endCxn id="1383" idx="1"/>
          </p:cNvCxnSpPr>
          <p:nvPr/>
        </p:nvCxnSpPr>
        <p:spPr>
          <a:xfrm>
            <a:off x="6557496" y="3616696"/>
            <a:ext cx="301200" cy="247500"/>
          </a:xfrm>
          <a:prstGeom prst="straightConnector1">
            <a:avLst/>
          </a:prstGeom>
          <a:noFill/>
          <a:ln cap="flat" cmpd="sng" w="28575">
            <a:solidFill>
              <a:srgbClr val="E06666"/>
            </a:solidFill>
            <a:prstDash val="solid"/>
            <a:round/>
            <a:headEnd len="med" w="med" type="none"/>
            <a:tailEnd len="med" w="med" type="none"/>
          </a:ln>
        </p:spPr>
      </p:cxnSp>
      <p:cxnSp>
        <p:nvCxnSpPr>
          <p:cNvPr id="1385" name="Google Shape;1385;p147"/>
          <p:cNvCxnSpPr>
            <a:stCxn id="1383" idx="5"/>
            <a:endCxn id="1386" idx="1"/>
          </p:cNvCxnSpPr>
          <p:nvPr/>
        </p:nvCxnSpPr>
        <p:spPr>
          <a:xfrm>
            <a:off x="6935346" y="3940996"/>
            <a:ext cx="157200" cy="72300"/>
          </a:xfrm>
          <a:prstGeom prst="straightConnector1">
            <a:avLst/>
          </a:prstGeom>
          <a:noFill/>
          <a:ln cap="flat" cmpd="sng" w="28575">
            <a:solidFill>
              <a:srgbClr val="E06666"/>
            </a:solidFill>
            <a:prstDash val="solid"/>
            <a:round/>
            <a:headEnd len="med" w="med" type="none"/>
            <a:tailEnd len="med" w="med" type="none"/>
          </a:ln>
        </p:spPr>
      </p:cxnSp>
      <p:cxnSp>
        <p:nvCxnSpPr>
          <p:cNvPr id="1387" name="Google Shape;1387;p147"/>
          <p:cNvCxnSpPr/>
          <p:nvPr/>
        </p:nvCxnSpPr>
        <p:spPr>
          <a:xfrm>
            <a:off x="7382275" y="4369075"/>
            <a:ext cx="732000" cy="0"/>
          </a:xfrm>
          <a:prstGeom prst="straightConnector1">
            <a:avLst/>
          </a:prstGeom>
          <a:noFill/>
          <a:ln cap="flat" cmpd="sng" w="28575">
            <a:solidFill>
              <a:srgbClr val="E06666"/>
            </a:solidFill>
            <a:prstDash val="solid"/>
            <a:round/>
            <a:headEnd len="med" w="med" type="none"/>
            <a:tailEnd len="med" w="med" type="none"/>
          </a:ln>
        </p:spPr>
      </p:cxnSp>
      <p:sp>
        <p:nvSpPr>
          <p:cNvPr id="1386" name="Google Shape;1386;p147"/>
          <p:cNvSpPr/>
          <p:nvPr/>
        </p:nvSpPr>
        <p:spPr>
          <a:xfrm>
            <a:off x="7076625" y="39972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7"/>
          <p:cNvSpPr/>
          <p:nvPr/>
        </p:nvSpPr>
        <p:spPr>
          <a:xfrm>
            <a:off x="7295150" y="4178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9" name="Google Shape;1389;p147"/>
          <p:cNvCxnSpPr/>
          <p:nvPr/>
        </p:nvCxnSpPr>
        <p:spPr>
          <a:xfrm>
            <a:off x="7137950" y="4086800"/>
            <a:ext cx="157200" cy="126600"/>
          </a:xfrm>
          <a:prstGeom prst="straightConnector1">
            <a:avLst/>
          </a:prstGeom>
          <a:noFill/>
          <a:ln cap="flat" cmpd="sng" w="28575">
            <a:solidFill>
              <a:srgbClr val="E06666"/>
            </a:solidFill>
            <a:prstDash val="solid"/>
            <a:round/>
            <a:headEnd len="med" w="med" type="none"/>
            <a:tailEnd len="med" w="med" type="none"/>
          </a:ln>
        </p:spPr>
      </p:cxnSp>
      <p:cxnSp>
        <p:nvCxnSpPr>
          <p:cNvPr id="1390" name="Google Shape;1390;p147"/>
          <p:cNvCxnSpPr/>
          <p:nvPr/>
        </p:nvCxnSpPr>
        <p:spPr>
          <a:xfrm>
            <a:off x="7403746" y="4260471"/>
            <a:ext cx="157200" cy="72300"/>
          </a:xfrm>
          <a:prstGeom prst="straightConnector1">
            <a:avLst/>
          </a:prstGeom>
          <a:noFill/>
          <a:ln cap="flat" cmpd="sng" w="28575">
            <a:solidFill>
              <a:srgbClr val="E06666"/>
            </a:solidFill>
            <a:prstDash val="solid"/>
            <a:round/>
            <a:headEnd len="med" w="med" type="none"/>
            <a:tailEnd len="med" w="med" type="none"/>
          </a:ln>
        </p:spPr>
      </p:cxnSp>
      <p:sp>
        <p:nvSpPr>
          <p:cNvPr id="1391" name="Google Shape;1391;p147"/>
          <p:cNvSpPr/>
          <p:nvPr/>
        </p:nvSpPr>
        <p:spPr>
          <a:xfrm>
            <a:off x="7542975" y="424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397" name="Google Shape;1397;p1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exactly what gradient descent does!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even looks similar for the case of a single coefficient search.</a:t>
            </a:r>
            <a:endParaRPr sz="2900">
              <a:solidFill>
                <a:srgbClr val="434343"/>
              </a:solidFill>
              <a:latin typeface="Montserrat"/>
              <a:ea typeface="Montserrat"/>
              <a:cs typeface="Montserrat"/>
              <a:sym typeface="Montserrat"/>
            </a:endParaRPr>
          </a:p>
        </p:txBody>
      </p:sp>
      <p:pic>
        <p:nvPicPr>
          <p:cNvPr descr="watermark.jpg" id="1398" name="Google Shape;1398;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9" name="Google Shape;1399;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05" name="Google Shape;1405;p1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 dimensional cost function (single Beta)  </a:t>
            </a:r>
            <a:endParaRPr sz="2900">
              <a:solidFill>
                <a:srgbClr val="434343"/>
              </a:solidFill>
              <a:latin typeface="Montserrat"/>
              <a:ea typeface="Montserrat"/>
              <a:cs typeface="Montserrat"/>
              <a:sym typeface="Montserrat"/>
            </a:endParaRPr>
          </a:p>
        </p:txBody>
      </p:sp>
      <p:pic>
        <p:nvPicPr>
          <p:cNvPr descr="watermark.jpg" id="1406" name="Google Shape;1406;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07" name="Google Shape;1407;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08" name="Google Shape;1408;p149"/>
          <p:cNvPicPr preferRelativeResize="0"/>
          <p:nvPr/>
        </p:nvPicPr>
        <p:blipFill>
          <a:blip r:embed="rId4">
            <a:alphaModFix/>
          </a:blip>
          <a:stretch>
            <a:fillRect/>
          </a:stretch>
        </p:blipFill>
        <p:spPr>
          <a:xfrm>
            <a:off x="1997650" y="1950775"/>
            <a:ext cx="5148699" cy="28904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14" name="Google Shape;1414;p1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Choose a starting point</a:t>
            </a:r>
            <a:endParaRPr sz="2900">
              <a:solidFill>
                <a:srgbClr val="434343"/>
              </a:solidFill>
              <a:latin typeface="Montserrat"/>
              <a:ea typeface="Montserrat"/>
              <a:cs typeface="Montserrat"/>
              <a:sym typeface="Montserrat"/>
            </a:endParaRPr>
          </a:p>
        </p:txBody>
      </p:sp>
      <p:pic>
        <p:nvPicPr>
          <p:cNvPr descr="watermark.jpg" id="1415" name="Google Shape;1415;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6" name="Google Shape;1416;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17" name="Google Shape;1417;p150"/>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18" name="Google Shape;1418;p150"/>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24" name="Google Shape;1424;p1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that point</a:t>
            </a:r>
            <a:endParaRPr sz="2900">
              <a:solidFill>
                <a:srgbClr val="434343"/>
              </a:solidFill>
              <a:latin typeface="Montserrat"/>
              <a:ea typeface="Montserrat"/>
              <a:cs typeface="Montserrat"/>
              <a:sym typeface="Montserrat"/>
            </a:endParaRPr>
          </a:p>
        </p:txBody>
      </p:sp>
      <p:pic>
        <p:nvPicPr>
          <p:cNvPr descr="watermark.jpg" id="1425" name="Google Shape;1425;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26" name="Google Shape;1426;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27" name="Google Shape;1427;p151"/>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28" name="Google Shape;1428;p151"/>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9" name="Google Shape;1429;p151"/>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35" name="Google Shape;1435;p152"/>
          <p:cNvSpPr txBox="1"/>
          <p:nvPr>
            <p:ph idx="1" type="body"/>
          </p:nvPr>
        </p:nvSpPr>
        <p:spPr>
          <a:xfrm>
            <a:off x="311700" y="1152475"/>
            <a:ext cx="87804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 forward proportional to </a:t>
            </a:r>
            <a:r>
              <a:rPr b="1" lang="en" sz="2900">
                <a:solidFill>
                  <a:srgbClr val="434343"/>
                </a:solidFill>
                <a:latin typeface="Montserrat"/>
                <a:ea typeface="Montserrat"/>
                <a:cs typeface="Montserrat"/>
                <a:sym typeface="Montserrat"/>
              </a:rPr>
              <a:t>negative</a:t>
            </a:r>
            <a:r>
              <a:rPr lang="en" sz="2900">
                <a:solidFill>
                  <a:srgbClr val="434343"/>
                </a:solidFill>
                <a:latin typeface="Montserrat"/>
                <a:ea typeface="Montserrat"/>
                <a:cs typeface="Montserrat"/>
                <a:sym typeface="Montserrat"/>
              </a:rPr>
              <a:t> gradient </a:t>
            </a:r>
            <a:endParaRPr sz="2900">
              <a:solidFill>
                <a:srgbClr val="434343"/>
              </a:solidFill>
              <a:latin typeface="Montserrat"/>
              <a:ea typeface="Montserrat"/>
              <a:cs typeface="Montserrat"/>
              <a:sym typeface="Montserrat"/>
            </a:endParaRPr>
          </a:p>
        </p:txBody>
      </p:sp>
      <p:pic>
        <p:nvPicPr>
          <p:cNvPr descr="watermark.jpg" id="1436" name="Google Shape;1436;p1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37" name="Google Shape;1437;p1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38" name="Google Shape;1438;p152"/>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39" name="Google Shape;1439;p152"/>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52"/>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1" name="Google Shape;1441;p152"/>
          <p:cNvCxnSpPr/>
          <p:nvPr/>
        </p:nvCxnSpPr>
        <p:spPr>
          <a:xfrm>
            <a:off x="2767429" y="3206904"/>
            <a:ext cx="381000" cy="3054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47" name="Google Shape;1447;p1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p:txBody>
      </p:sp>
      <p:pic>
        <p:nvPicPr>
          <p:cNvPr descr="watermark.jpg" id="1448" name="Google Shape;1448;p1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49" name="Google Shape;1449;p1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450" name="Google Shape;1450;p153"/>
          <p:cNvPicPr preferRelativeResize="0"/>
          <p:nvPr/>
        </p:nvPicPr>
        <p:blipFill>
          <a:blip r:embed="rId4">
            <a:alphaModFix/>
          </a:blip>
          <a:stretch>
            <a:fillRect/>
          </a:stretch>
        </p:blipFill>
        <p:spPr>
          <a:xfrm>
            <a:off x="1997650" y="1950775"/>
            <a:ext cx="5148699" cy="2890425"/>
          </a:xfrm>
          <a:prstGeom prst="rect">
            <a:avLst/>
          </a:prstGeom>
          <a:noFill/>
          <a:ln>
            <a:noFill/>
          </a:ln>
        </p:spPr>
      </p:pic>
      <p:sp>
        <p:nvSpPr>
          <p:cNvPr id="1451" name="Google Shape;1451;p153"/>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3"/>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3" name="Google Shape;1453;p153"/>
          <p:cNvCxnSpPr/>
          <p:nvPr/>
        </p:nvCxnSpPr>
        <p:spPr>
          <a:xfrm>
            <a:off x="3060529" y="3636704"/>
            <a:ext cx="505800" cy="1938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 name="Google Shape;195;p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1757 - Roger Joseph Boscovich further develops combining observations studying the shape of the Earth.</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1788 - Pierre-Simon LaPlace develops similar averaging theories in explaining the differences of </a:t>
            </a:r>
            <a:r>
              <a:rPr lang="en" sz="2900">
                <a:solidFill>
                  <a:srgbClr val="434343"/>
                </a:solidFill>
                <a:latin typeface="Montserrat"/>
                <a:ea typeface="Montserrat"/>
                <a:cs typeface="Montserrat"/>
                <a:sym typeface="Montserrat"/>
              </a:rPr>
              <a:t>motion</a:t>
            </a:r>
            <a:r>
              <a:rPr lang="en" sz="2900">
                <a:solidFill>
                  <a:srgbClr val="434343"/>
                </a:solidFill>
                <a:latin typeface="Montserrat"/>
                <a:ea typeface="Montserrat"/>
                <a:cs typeface="Montserrat"/>
                <a:sym typeface="Montserrat"/>
              </a:rPr>
              <a:t> between Jupiter and Saturn.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96" name="Google Shape;196;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 name="Google Shape;197;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154"/>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59" name="Google Shape;1459;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60" name="Google Shape;1460;p154"/>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the steps</a:t>
            </a:r>
            <a:endParaRPr sz="2900">
              <a:solidFill>
                <a:srgbClr val="434343"/>
              </a:solidFill>
              <a:latin typeface="Montserrat"/>
              <a:ea typeface="Montserrat"/>
              <a:cs typeface="Montserrat"/>
              <a:sym typeface="Montserrat"/>
            </a:endParaRPr>
          </a:p>
          <a:p>
            <a:pPr indent="0" lvl="0" marL="4572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461" name="Google Shape;1461;p15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62" name="Google Shape;1462;p15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63" name="Google Shape;1463;p154"/>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54"/>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4"/>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6" name="Google Shape;1466;p154"/>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pic>
        <p:nvPicPr>
          <p:cNvPr id="1471" name="Google Shape;1471;p155"/>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72" name="Google Shape;1472;p155"/>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4" name="Google Shape;1474;p155"/>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how we are essentially mapping the gradient!</a:t>
            </a:r>
            <a:endParaRPr sz="2900">
              <a:solidFill>
                <a:srgbClr val="434343"/>
              </a:solidFill>
              <a:latin typeface="Montserrat"/>
              <a:ea typeface="Montserrat"/>
              <a:cs typeface="Montserrat"/>
              <a:sym typeface="Montserrat"/>
            </a:endParaRPr>
          </a:p>
        </p:txBody>
      </p:sp>
      <p:pic>
        <p:nvPicPr>
          <p:cNvPr descr="watermark.jpg" id="1475" name="Google Shape;1475;p15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76" name="Google Shape;1476;p15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77" name="Google Shape;1477;p155"/>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5"/>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5"/>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0" name="Google Shape;1480;p155"/>
          <p:cNvCxnSpPr/>
          <p:nvPr/>
        </p:nvCxnSpPr>
        <p:spPr>
          <a:xfrm>
            <a:off x="3499554" y="3896604"/>
            <a:ext cx="527700" cy="112200"/>
          </a:xfrm>
          <a:prstGeom prst="straightConnector1">
            <a:avLst/>
          </a:prstGeom>
          <a:noFill/>
          <a:ln cap="flat" cmpd="sng" w="28575">
            <a:solidFill>
              <a:srgbClr val="E06666"/>
            </a:solidFill>
            <a:prstDash val="solid"/>
            <a:round/>
            <a:headEnd len="med" w="med" type="none"/>
            <a:tailEnd len="med" w="med" type="non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156"/>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486" name="Google Shape;1486;p156"/>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88" name="Google Shape;1488;p156"/>
          <p:cNvSpPr txBox="1"/>
          <p:nvPr>
            <p:ph idx="1" type="body"/>
          </p:nvPr>
        </p:nvSpPr>
        <p:spPr>
          <a:xfrm>
            <a:off x="311700" y="1152475"/>
            <a:ext cx="86841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Eventually we will find the Beta that minimizes the cost function!</a:t>
            </a:r>
            <a:endParaRPr sz="2900">
              <a:solidFill>
                <a:srgbClr val="434343"/>
              </a:solidFill>
              <a:latin typeface="Montserrat"/>
              <a:ea typeface="Montserrat"/>
              <a:cs typeface="Montserrat"/>
              <a:sym typeface="Montserrat"/>
            </a:endParaRPr>
          </a:p>
        </p:txBody>
      </p:sp>
      <p:pic>
        <p:nvPicPr>
          <p:cNvPr descr="watermark.jpg" id="1489" name="Google Shape;1489;p15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90" name="Google Shape;1490;p15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491" name="Google Shape;1491;p156"/>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6"/>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6"/>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94" name="Google Shape;1494;p156"/>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495" name="Google Shape;1495;p156"/>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56"/>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56"/>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pic>
        <p:nvPicPr>
          <p:cNvPr id="1502" name="Google Shape;1502;p157"/>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03" name="Google Shape;1503;p157"/>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05" name="Google Shape;1505;p157"/>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Steps are proportional to negative gradient!</a:t>
            </a:r>
            <a:endParaRPr sz="2900">
              <a:solidFill>
                <a:srgbClr val="434343"/>
              </a:solidFill>
              <a:latin typeface="Montserrat"/>
              <a:ea typeface="Montserrat"/>
              <a:cs typeface="Montserrat"/>
              <a:sym typeface="Montserrat"/>
            </a:endParaRPr>
          </a:p>
        </p:txBody>
      </p:sp>
      <p:pic>
        <p:nvPicPr>
          <p:cNvPr descr="watermark.jpg" id="1506" name="Google Shape;1506;p15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07" name="Google Shape;1507;p15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08" name="Google Shape;1508;p157"/>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57"/>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57"/>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1" name="Google Shape;1511;p157"/>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12" name="Google Shape;1512;p157"/>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57"/>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57"/>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pic>
        <p:nvPicPr>
          <p:cNvPr id="1519" name="Google Shape;1519;p158"/>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20" name="Google Shape;1520;p158"/>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22" name="Google Shape;1522;p158"/>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Steeper gradient at start gives larger steps.</a:t>
            </a:r>
            <a:endParaRPr sz="2900">
              <a:solidFill>
                <a:srgbClr val="434343"/>
              </a:solidFill>
              <a:latin typeface="Montserrat"/>
              <a:ea typeface="Montserrat"/>
              <a:cs typeface="Montserrat"/>
              <a:sym typeface="Montserrat"/>
            </a:endParaRPr>
          </a:p>
        </p:txBody>
      </p:sp>
      <p:pic>
        <p:nvPicPr>
          <p:cNvPr descr="watermark.jpg" id="1523" name="Google Shape;1523;p15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24" name="Google Shape;1524;p15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25" name="Google Shape;1525;p158"/>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58"/>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58"/>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8" name="Google Shape;1528;p158"/>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29" name="Google Shape;1529;p158"/>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58"/>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58"/>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pic>
        <p:nvPicPr>
          <p:cNvPr id="1536" name="Google Shape;1536;p159"/>
          <p:cNvPicPr preferRelativeResize="0"/>
          <p:nvPr/>
        </p:nvPicPr>
        <p:blipFill>
          <a:blip r:embed="rId3">
            <a:alphaModFix/>
          </a:blip>
          <a:stretch>
            <a:fillRect/>
          </a:stretch>
        </p:blipFill>
        <p:spPr>
          <a:xfrm>
            <a:off x="1997650" y="1950775"/>
            <a:ext cx="5148699" cy="2890425"/>
          </a:xfrm>
          <a:prstGeom prst="rect">
            <a:avLst/>
          </a:prstGeom>
          <a:noFill/>
          <a:ln>
            <a:noFill/>
          </a:ln>
        </p:spPr>
      </p:pic>
      <p:sp>
        <p:nvSpPr>
          <p:cNvPr id="1537" name="Google Shape;1537;p159"/>
          <p:cNvSpPr/>
          <p:nvPr/>
        </p:nvSpPr>
        <p:spPr>
          <a:xfrm rot="10800000">
            <a:off x="2819925" y="1611325"/>
            <a:ext cx="4061700" cy="2498700"/>
          </a:xfrm>
          <a:prstGeom prst="arc">
            <a:avLst>
              <a:gd fmla="val 10900511" name="adj1"/>
              <a:gd fmla="val 21371283" name="adj2"/>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39" name="Google Shape;1539;p159"/>
          <p:cNvSpPr txBox="1"/>
          <p:nvPr>
            <p:ph idx="1" type="body"/>
          </p:nvPr>
        </p:nvSpPr>
        <p:spPr>
          <a:xfrm>
            <a:off x="311700" y="1152475"/>
            <a:ext cx="8832300" cy="8832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Smaller gradient at end gives smaller steps.</a:t>
            </a:r>
            <a:endParaRPr sz="2900">
              <a:solidFill>
                <a:srgbClr val="434343"/>
              </a:solidFill>
              <a:latin typeface="Montserrat"/>
              <a:ea typeface="Montserrat"/>
              <a:cs typeface="Montserrat"/>
              <a:sym typeface="Montserrat"/>
            </a:endParaRPr>
          </a:p>
        </p:txBody>
      </p:sp>
      <p:pic>
        <p:nvPicPr>
          <p:cNvPr descr="watermark.jpg" id="1540" name="Google Shape;1540;p15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41" name="Google Shape;1541;p159"/>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42" name="Google Shape;1542;p159"/>
          <p:cNvSpPr/>
          <p:nvPr/>
        </p:nvSpPr>
        <p:spPr>
          <a:xfrm>
            <a:off x="2903625" y="32259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59"/>
          <p:cNvSpPr/>
          <p:nvPr/>
        </p:nvSpPr>
        <p:spPr>
          <a:xfrm>
            <a:off x="3259125" y="36050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59"/>
          <p:cNvSpPr/>
          <p:nvPr/>
        </p:nvSpPr>
        <p:spPr>
          <a:xfrm>
            <a:off x="3709100" y="38305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45" name="Google Shape;1545;p159"/>
          <p:cNvCxnSpPr/>
          <p:nvPr/>
        </p:nvCxnSpPr>
        <p:spPr>
          <a:xfrm>
            <a:off x="4574329" y="4171804"/>
            <a:ext cx="552900" cy="0"/>
          </a:xfrm>
          <a:prstGeom prst="straightConnector1">
            <a:avLst/>
          </a:prstGeom>
          <a:noFill/>
          <a:ln cap="flat" cmpd="sng" w="28575">
            <a:solidFill>
              <a:srgbClr val="E06666"/>
            </a:solidFill>
            <a:prstDash val="solid"/>
            <a:round/>
            <a:headEnd len="med" w="med" type="none"/>
            <a:tailEnd len="med" w="med" type="none"/>
          </a:ln>
        </p:spPr>
      </p:cxnSp>
      <p:sp>
        <p:nvSpPr>
          <p:cNvPr id="1546" name="Google Shape;1546;p159"/>
          <p:cNvSpPr/>
          <p:nvPr/>
        </p:nvSpPr>
        <p:spPr>
          <a:xfrm>
            <a:off x="4796475" y="40632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9"/>
          <p:cNvSpPr/>
          <p:nvPr/>
        </p:nvSpPr>
        <p:spPr>
          <a:xfrm>
            <a:off x="4211025" y="40014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59"/>
          <p:cNvSpPr/>
          <p:nvPr/>
        </p:nvSpPr>
        <p:spPr>
          <a:xfrm>
            <a:off x="4517688" y="403955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4" name="Google Shape;1554;p1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understand this, let’s visualize this gradient descent search for two Beta values.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Process is still the same: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Calculate gradient at point.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Move in a step size proportional to negative gradient.</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Repeat until minimum is found.</a:t>
            </a:r>
            <a:endParaRPr sz="2900">
              <a:solidFill>
                <a:srgbClr val="434343"/>
              </a:solidFill>
              <a:latin typeface="Montserrat"/>
              <a:ea typeface="Montserrat"/>
              <a:cs typeface="Montserrat"/>
              <a:sym typeface="Montserrat"/>
            </a:endParaRPr>
          </a:p>
        </p:txBody>
      </p:sp>
      <p:pic>
        <p:nvPicPr>
          <p:cNvPr descr="watermark.jpg" id="1555" name="Google Shape;1555;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6" name="Google Shape;1556;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pic>
        <p:nvPicPr>
          <p:cNvPr id="1561" name="Google Shape;1561;p161"/>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62" name="Google Shape;1562;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63" name="Google Shape;1563;p16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64" name="Google Shape;1564;p16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id="1569" name="Google Shape;1569;p162"/>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0" name="Google Shape;1570;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71" name="Google Shape;1571;p16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2" name="Google Shape;1572;p16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73" name="Google Shape;1573;p162"/>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pic>
        <p:nvPicPr>
          <p:cNvPr id="1578" name="Google Shape;1578;p163"/>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79" name="Google Shape;1579;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80" name="Google Shape;1580;p16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81" name="Google Shape;1581;p16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82" name="Google Shape;1582;p163"/>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83" name="Google Shape;1583;p163"/>
          <p:cNvCxnSpPr>
            <a:stCxn id="1582"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84" name="Google Shape;1584;p163"/>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 name="Google Shape;203;p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1805 - First public exposition on Linear Regression with least squares method published by Adrien-Marie Legendre - </a:t>
            </a:r>
            <a:r>
              <a:rPr i="1" lang="en" sz="2900">
                <a:solidFill>
                  <a:srgbClr val="434343"/>
                </a:solidFill>
                <a:latin typeface="Montserrat"/>
                <a:ea typeface="Montserrat"/>
                <a:cs typeface="Montserrat"/>
                <a:sym typeface="Montserrat"/>
              </a:rPr>
              <a:t>Nouvelles Méthodes pour la Détermination des Orbites des Comètes</a:t>
            </a:r>
            <a:endParaRPr i="1"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4" name="Google Shape;204;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 name="Google Shape;205;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6" name="Google Shape;206;p38"/>
          <p:cNvPicPr preferRelativeResize="0"/>
          <p:nvPr/>
        </p:nvPicPr>
        <p:blipFill>
          <a:blip r:embed="rId4">
            <a:alphaModFix/>
          </a:blip>
          <a:stretch>
            <a:fillRect/>
          </a:stretch>
        </p:blipFill>
        <p:spPr>
          <a:xfrm>
            <a:off x="5810450" y="3016550"/>
            <a:ext cx="1569325" cy="21043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p164"/>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590" name="Google Shape;1590;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591" name="Google Shape;1591;p16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92" name="Google Shape;1592;p16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593" name="Google Shape;1593;p164"/>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4" name="Google Shape;1594;p164"/>
          <p:cNvCxnSpPr>
            <a:stCxn id="1593"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95" name="Google Shape;1595;p164"/>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96" name="Google Shape;1596;p164"/>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597" name="Google Shape;1597;p164"/>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pic>
        <p:nvPicPr>
          <p:cNvPr id="1602" name="Google Shape;1602;p165"/>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03" name="Google Shape;1603;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04" name="Google Shape;1604;p16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05" name="Google Shape;1605;p16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06" name="Google Shape;1606;p165"/>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7" name="Google Shape;1607;p165"/>
          <p:cNvCxnSpPr>
            <a:stCxn id="1606"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08" name="Google Shape;1608;p165"/>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9" name="Google Shape;1609;p165"/>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10" name="Google Shape;1610;p165"/>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11" name="Google Shape;1611;p165"/>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65"/>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pic>
        <p:nvPicPr>
          <p:cNvPr id="1617" name="Google Shape;1617;p166"/>
          <p:cNvPicPr preferRelativeResize="0"/>
          <p:nvPr/>
        </p:nvPicPr>
        <p:blipFill rotWithShape="1">
          <a:blip r:embed="rId3">
            <a:alphaModFix/>
          </a:blip>
          <a:srcRect b="2109" l="5535" r="0" t="10378"/>
          <a:stretch/>
        </p:blipFill>
        <p:spPr>
          <a:xfrm>
            <a:off x="2650825" y="942775"/>
            <a:ext cx="4438598" cy="4200725"/>
          </a:xfrm>
          <a:prstGeom prst="rect">
            <a:avLst/>
          </a:prstGeom>
          <a:noFill/>
          <a:ln>
            <a:noFill/>
          </a:ln>
        </p:spPr>
      </p:pic>
      <p:sp>
        <p:nvSpPr>
          <p:cNvPr id="1618" name="Google Shape;1618;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19" name="Google Shape;1619;p16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620" name="Google Shape;1620;p16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21" name="Google Shape;1621;p166"/>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2" name="Google Shape;1622;p166"/>
          <p:cNvCxnSpPr>
            <a:stCxn id="1621"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23" name="Google Shape;1623;p166"/>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4" name="Google Shape;1624;p166"/>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25" name="Google Shape;1625;p166"/>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26" name="Google Shape;1626;p166"/>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66"/>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28" name="Google Shape;1628;p166"/>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34" name="Google Shape;1634;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5" name="Google Shape;1635;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36" name="Google Shape;1636;p167"/>
          <p:cNvPicPr preferRelativeResize="0"/>
          <p:nvPr/>
        </p:nvPicPr>
        <p:blipFill rotWithShape="1">
          <a:blip r:embed="rId4">
            <a:alphaModFix/>
          </a:blip>
          <a:srcRect b="2589" l="7114" r="0" t="10808"/>
          <a:stretch/>
        </p:blipFill>
        <p:spPr>
          <a:xfrm>
            <a:off x="2769650" y="981525"/>
            <a:ext cx="4339301" cy="4133649"/>
          </a:xfrm>
          <a:prstGeom prst="rect">
            <a:avLst/>
          </a:prstGeom>
          <a:noFill/>
          <a:ln>
            <a:noFill/>
          </a:ln>
        </p:spPr>
      </p:pic>
      <p:sp>
        <p:nvSpPr>
          <p:cNvPr id="1637" name="Google Shape;1637;p167"/>
          <p:cNvSpPr/>
          <p:nvPr/>
        </p:nvSpPr>
        <p:spPr>
          <a:xfrm>
            <a:off x="4397400" y="18291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8" name="Google Shape;1638;p167"/>
          <p:cNvCxnSpPr>
            <a:stCxn id="1637" idx="4"/>
          </p:cNvCxnSpPr>
          <p:nvPr/>
        </p:nvCxnSpPr>
        <p:spPr>
          <a:xfrm>
            <a:off x="4451700" y="1937700"/>
            <a:ext cx="96600" cy="419100"/>
          </a:xfrm>
          <a:prstGeom prst="straightConnector1">
            <a:avLst/>
          </a:prstGeom>
          <a:noFill/>
          <a:ln cap="flat" cmpd="sng" w="19050">
            <a:solidFill>
              <a:schemeClr val="dk2"/>
            </a:solidFill>
            <a:prstDash val="solid"/>
            <a:round/>
            <a:headEnd len="med" w="med" type="none"/>
            <a:tailEnd len="med" w="med" type="triangle"/>
          </a:ln>
        </p:spPr>
      </p:cxnSp>
      <p:sp>
        <p:nvSpPr>
          <p:cNvPr id="1639" name="Google Shape;1639;p167"/>
          <p:cNvSpPr/>
          <p:nvPr/>
        </p:nvSpPr>
        <p:spPr>
          <a:xfrm>
            <a:off x="4517700" y="23568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0" name="Google Shape;1640;p167"/>
          <p:cNvCxnSpPr/>
          <p:nvPr/>
        </p:nvCxnSpPr>
        <p:spPr>
          <a:xfrm>
            <a:off x="4597975" y="2486850"/>
            <a:ext cx="96600" cy="419100"/>
          </a:xfrm>
          <a:prstGeom prst="straightConnector1">
            <a:avLst/>
          </a:prstGeom>
          <a:noFill/>
          <a:ln cap="flat" cmpd="sng" w="19050">
            <a:solidFill>
              <a:schemeClr val="dk2"/>
            </a:solidFill>
            <a:prstDash val="solid"/>
            <a:round/>
            <a:headEnd len="med" w="med" type="none"/>
            <a:tailEnd len="med" w="med" type="triangle"/>
          </a:ln>
        </p:spPr>
      </p:cxnSp>
      <p:cxnSp>
        <p:nvCxnSpPr>
          <p:cNvPr id="1641" name="Google Shape;1641;p167"/>
          <p:cNvCxnSpPr/>
          <p:nvPr/>
        </p:nvCxnSpPr>
        <p:spPr>
          <a:xfrm>
            <a:off x="4717300" y="2990925"/>
            <a:ext cx="105000" cy="220800"/>
          </a:xfrm>
          <a:prstGeom prst="straightConnector1">
            <a:avLst/>
          </a:prstGeom>
          <a:noFill/>
          <a:ln cap="flat" cmpd="sng" w="19050">
            <a:solidFill>
              <a:schemeClr val="dk2"/>
            </a:solidFill>
            <a:prstDash val="solid"/>
            <a:round/>
            <a:headEnd len="med" w="med" type="none"/>
            <a:tailEnd len="med" w="med" type="triangle"/>
          </a:ln>
        </p:spPr>
      </p:cxnSp>
      <p:sp>
        <p:nvSpPr>
          <p:cNvPr id="1642" name="Google Shape;1642;p167"/>
          <p:cNvSpPr/>
          <p:nvPr/>
        </p:nvSpPr>
        <p:spPr>
          <a:xfrm>
            <a:off x="4641775" y="2882325"/>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67"/>
          <p:cNvSpPr/>
          <p:nvPr/>
        </p:nvSpPr>
        <p:spPr>
          <a:xfrm>
            <a:off x="4815825" y="3176400"/>
            <a:ext cx="108600" cy="108600"/>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4" name="Google Shape;1644;p167"/>
          <p:cNvCxnSpPr/>
          <p:nvPr/>
        </p:nvCxnSpPr>
        <p:spPr>
          <a:xfrm>
            <a:off x="4903175" y="3285000"/>
            <a:ext cx="122100" cy="1062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1650" name="Google Shape;1650;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1" name="Google Shape;1651;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52" name="Google Shape;1652;p168"/>
          <p:cNvPicPr preferRelativeResize="0"/>
          <p:nvPr/>
        </p:nvPicPr>
        <p:blipFill>
          <a:blip r:embed="rId4">
            <a:alphaModFix/>
          </a:blip>
          <a:stretch>
            <a:fillRect/>
          </a:stretch>
        </p:blipFill>
        <p:spPr>
          <a:xfrm>
            <a:off x="2741546" y="1011863"/>
            <a:ext cx="4004771" cy="3970214"/>
          </a:xfrm>
          <a:prstGeom prst="rect">
            <a:avLst/>
          </a:prstGeom>
          <a:noFill/>
          <a:ln>
            <a:noFill/>
          </a:ln>
        </p:spPr>
      </p:pic>
      <p:sp>
        <p:nvSpPr>
          <p:cNvPr id="1653" name="Google Shape;1653;p168"/>
          <p:cNvSpPr/>
          <p:nvPr/>
        </p:nvSpPr>
        <p:spPr>
          <a:xfrm rot="-1415589">
            <a:off x="3169668" y="13369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4" name="Google Shape;1654;p168"/>
          <p:cNvCxnSpPr>
            <a:stCxn id="1653" idx="4"/>
            <a:endCxn id="1655" idx="1"/>
          </p:cNvCxnSpPr>
          <p:nvPr/>
        </p:nvCxnSpPr>
        <p:spPr>
          <a:xfrm>
            <a:off x="3245761" y="1441133"/>
            <a:ext cx="447300" cy="450900"/>
          </a:xfrm>
          <a:prstGeom prst="straightConnector1">
            <a:avLst/>
          </a:prstGeom>
          <a:noFill/>
          <a:ln cap="flat" cmpd="sng" w="19050">
            <a:solidFill>
              <a:schemeClr val="dk2"/>
            </a:solidFill>
            <a:prstDash val="solid"/>
            <a:round/>
            <a:headEnd len="med" w="med" type="none"/>
            <a:tailEnd len="med" w="med" type="triangle"/>
          </a:ln>
        </p:spPr>
      </p:cxnSp>
      <p:sp>
        <p:nvSpPr>
          <p:cNvPr id="1655" name="Google Shape;1655;p168"/>
          <p:cNvSpPr/>
          <p:nvPr/>
        </p:nvSpPr>
        <p:spPr>
          <a:xfrm rot="-1415589">
            <a:off x="3689327" y="1857580"/>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6" name="Google Shape;1656;p168"/>
          <p:cNvCxnSpPr/>
          <p:nvPr/>
        </p:nvCxnSpPr>
        <p:spPr>
          <a:xfrm>
            <a:off x="3783527" y="1930720"/>
            <a:ext cx="415200" cy="360000"/>
          </a:xfrm>
          <a:prstGeom prst="straightConnector1">
            <a:avLst/>
          </a:prstGeom>
          <a:noFill/>
          <a:ln cap="flat" cmpd="sng" w="19050">
            <a:solidFill>
              <a:schemeClr val="dk2"/>
            </a:solidFill>
            <a:prstDash val="solid"/>
            <a:round/>
            <a:headEnd len="med" w="med" type="none"/>
            <a:tailEnd len="med" w="med" type="triangle"/>
          </a:ln>
        </p:spPr>
      </p:cxnSp>
      <p:cxnSp>
        <p:nvCxnSpPr>
          <p:cNvPr id="1657" name="Google Shape;1657;p168"/>
          <p:cNvCxnSpPr/>
          <p:nvPr/>
        </p:nvCxnSpPr>
        <p:spPr>
          <a:xfrm>
            <a:off x="4613883" y="258304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58" name="Google Shape;1658;p168"/>
          <p:cNvSpPr/>
          <p:nvPr/>
        </p:nvSpPr>
        <p:spPr>
          <a:xfrm rot="-1415589">
            <a:off x="4187951" y="2242391"/>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68"/>
          <p:cNvSpPr/>
          <p:nvPr/>
        </p:nvSpPr>
        <p:spPr>
          <a:xfrm rot="-1415589">
            <a:off x="4517652" y="24895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0" name="Google Shape;1660;p168"/>
          <p:cNvCxnSpPr/>
          <p:nvPr/>
        </p:nvCxnSpPr>
        <p:spPr>
          <a:xfrm>
            <a:off x="4274995" y="2338695"/>
            <a:ext cx="260100" cy="194100"/>
          </a:xfrm>
          <a:prstGeom prst="straightConnector1">
            <a:avLst/>
          </a:prstGeom>
          <a:noFill/>
          <a:ln cap="flat" cmpd="sng" w="19050">
            <a:solidFill>
              <a:schemeClr val="dk2"/>
            </a:solidFill>
            <a:prstDash val="solid"/>
            <a:round/>
            <a:headEnd len="med" w="med" type="none"/>
            <a:tailEnd len="med" w="med" type="triangle"/>
          </a:ln>
        </p:spPr>
      </p:cxnSp>
      <p:sp>
        <p:nvSpPr>
          <p:cNvPr id="1661" name="Google Shape;1661;p168"/>
          <p:cNvSpPr/>
          <p:nvPr/>
        </p:nvSpPr>
        <p:spPr>
          <a:xfrm rot="-1415589">
            <a:off x="4849527" y="2745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2" name="Google Shape;1662;p168"/>
          <p:cNvCxnSpPr>
            <a:stCxn id="1661" idx="6"/>
          </p:cNvCxnSpPr>
          <p:nvPr/>
        </p:nvCxnSpPr>
        <p:spPr>
          <a:xfrm flipH="1" rot="10800000">
            <a:off x="4953669" y="2767971"/>
            <a:ext cx="204000" cy="10500"/>
          </a:xfrm>
          <a:prstGeom prst="straightConnector1">
            <a:avLst/>
          </a:prstGeom>
          <a:noFill/>
          <a:ln cap="flat" cmpd="sng" w="19050">
            <a:solidFill>
              <a:schemeClr val="dk2"/>
            </a:solidFill>
            <a:prstDash val="solid"/>
            <a:round/>
            <a:headEnd len="med" w="med" type="none"/>
            <a:tailEnd len="med" w="med" type="triangle"/>
          </a:ln>
        </p:spPr>
      </p:cxnSp>
      <p:sp>
        <p:nvSpPr>
          <p:cNvPr id="1663" name="Google Shape;1663;p168"/>
          <p:cNvSpPr/>
          <p:nvPr/>
        </p:nvSpPr>
        <p:spPr>
          <a:xfrm rot="-1415589">
            <a:off x="5151802" y="2718878"/>
            <a:ext cx="108685" cy="108685"/>
          </a:xfrm>
          <a:prstGeom prst="ellipse">
            <a:avLst/>
          </a:prstGeom>
          <a:solidFill>
            <a:srgbClr val="E06666"/>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1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69" name="Google Shape;1669;p1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Finally! We can now leverage all our computational power to find optimal Beta coefficients that minimize the cost function producing the line of best fit!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are now ready to code out Linear Regression!</a:t>
            </a:r>
            <a:endParaRPr sz="2900">
              <a:solidFill>
                <a:srgbClr val="434343"/>
              </a:solidFill>
              <a:latin typeface="Montserrat"/>
              <a:ea typeface="Montserrat"/>
              <a:cs typeface="Montserrat"/>
              <a:sym typeface="Montserrat"/>
            </a:endParaRPr>
          </a:p>
        </p:txBody>
      </p:sp>
      <p:pic>
        <p:nvPicPr>
          <p:cNvPr descr="watermark.jpg" id="1670" name="Google Shape;1670;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1" name="Google Shape;1671;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70"/>
          <p:cNvSpPr txBox="1"/>
          <p:nvPr>
            <p:ph type="ctrTitle"/>
          </p:nvPr>
        </p:nvSpPr>
        <p:spPr>
          <a:xfrm>
            <a:off x="311708" y="13618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Simple Linear Regression</a:t>
            </a:r>
            <a:endParaRPr b="1">
              <a:latin typeface="Montserrat"/>
              <a:ea typeface="Montserrat"/>
              <a:cs typeface="Montserrat"/>
              <a:sym typeface="Montserrat"/>
            </a:endParaRPr>
          </a:p>
        </p:txBody>
      </p:sp>
      <p:pic>
        <p:nvPicPr>
          <p:cNvPr descr="watermark.jpg" id="1677" name="Google Shape;1677;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8" name="Google Shape;1678;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84" name="Google Shape;1684;p1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that we understand what is happening “under the hood” for linear regression, let’s begin by coding through an example of </a:t>
            </a:r>
            <a:r>
              <a:rPr b="1"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p:txBody>
      </p:sp>
      <p:pic>
        <p:nvPicPr>
          <p:cNvPr descr="watermark.jpg" id="1685" name="Google Shape;1685;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6" name="Google Shape;1686;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1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92" name="Google Shape;1692;p1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help with our understanding, we will start by directly using the advertising data set mentioned in Chapter 3 of ISLR.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lecture also serves to start motivating us to think about performance evaluation and multivariate regression.</a:t>
            </a:r>
            <a:endParaRPr sz="2900">
              <a:solidFill>
                <a:srgbClr val="434343"/>
              </a:solidFill>
              <a:latin typeface="Montserrat"/>
              <a:ea typeface="Montserrat"/>
              <a:cs typeface="Montserrat"/>
              <a:sym typeface="Montserrat"/>
            </a:endParaRPr>
          </a:p>
        </p:txBody>
      </p:sp>
      <p:pic>
        <p:nvPicPr>
          <p:cNvPr descr="watermark.jpg" id="1693" name="Google Shape;1693;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4" name="Google Shape;1694;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700" name="Google Shape;1700;p1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Limited to one X feature (y=mx+b)</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create a best-fit line to map out a linear relationship between total advertising spend and resulting sales.</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head over to the notebook!</a:t>
            </a:r>
            <a:endParaRPr sz="2900">
              <a:solidFill>
                <a:srgbClr val="434343"/>
              </a:solidFill>
              <a:latin typeface="Montserrat"/>
              <a:ea typeface="Montserrat"/>
              <a:cs typeface="Montserrat"/>
              <a:sym typeface="Montserrat"/>
            </a:endParaRPr>
          </a:p>
        </p:txBody>
      </p:sp>
      <p:pic>
        <p:nvPicPr>
          <p:cNvPr descr="watermark.jpg" id="1701" name="Google Shape;1701;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2" name="Google Shape;1702;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12" name="Google Shape;212;p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2005 - Side portrait of Adrien-Marie Legendre is actually discovered to be Louis Legendre!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13" name="Google Shape;213;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 name="Google Shape;214;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 name="Google Shape;215;p39"/>
          <p:cNvPicPr preferRelativeResize="0"/>
          <p:nvPr/>
        </p:nvPicPr>
        <p:blipFill>
          <a:blip r:embed="rId4">
            <a:alphaModFix/>
          </a:blip>
          <a:stretch>
            <a:fillRect/>
          </a:stretch>
        </p:blipFill>
        <p:spPr>
          <a:xfrm>
            <a:off x="5810450" y="3016550"/>
            <a:ext cx="1569325" cy="2104350"/>
          </a:xfrm>
          <a:prstGeom prst="rect">
            <a:avLst/>
          </a:prstGeom>
          <a:noFill/>
          <a:ln>
            <a:noFill/>
          </a:ln>
        </p:spPr>
      </p:pic>
      <p:sp>
        <p:nvSpPr>
          <p:cNvPr id="216" name="Google Shape;216;p39"/>
          <p:cNvSpPr/>
          <p:nvPr/>
        </p:nvSpPr>
        <p:spPr>
          <a:xfrm>
            <a:off x="5810450" y="3034625"/>
            <a:ext cx="1643700" cy="1643700"/>
          </a:xfrm>
          <a:prstGeom prst="noSmoking">
            <a:avLst>
              <a:gd fmla="val 18750" name="adj"/>
            </a:avLst>
          </a:prstGeom>
          <a:solidFill>
            <a:srgbClr val="E06666">
              <a:alpha val="575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174"/>
          <p:cNvSpPr txBox="1"/>
          <p:nvPr>
            <p:ph type="ctrTitle"/>
          </p:nvPr>
        </p:nvSpPr>
        <p:spPr>
          <a:xfrm>
            <a:off x="311700" y="1489850"/>
            <a:ext cx="8520600" cy="151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Scikit-Learn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Overview</a:t>
            </a:r>
            <a:endParaRPr b="1">
              <a:latin typeface="Montserrat"/>
              <a:ea typeface="Montserrat"/>
              <a:cs typeface="Montserrat"/>
              <a:sym typeface="Montserrat"/>
            </a:endParaRPr>
          </a:p>
        </p:txBody>
      </p:sp>
      <p:pic>
        <p:nvPicPr>
          <p:cNvPr descr="watermark.jpg" id="1708" name="Google Shape;1708;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9" name="Google Shape;1709;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3" name="Shape 1713"/>
        <p:cNvGrpSpPr/>
        <p:nvPr/>
      </p:nvGrpSpPr>
      <p:grpSpPr>
        <a:xfrm>
          <a:off x="0" y="0"/>
          <a:ext cx="0" cy="0"/>
          <a:chOff x="0" y="0"/>
          <a:chExt cx="0" cy="0"/>
        </a:xfrm>
      </p:grpSpPr>
      <p:sp>
        <p:nvSpPr>
          <p:cNvPr id="1714" name="Google Shape;1714;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15" name="Google Shape;1715;p1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seen NumPy had some built in capabilities for simple linear regression, but when it comes to more complex models, we’ll need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jump straight into machine learning with </a:t>
            </a:r>
            <a:r>
              <a:rPr b="1" lang="en" sz="2900">
                <a:solidFill>
                  <a:srgbClr val="434343"/>
                </a:solidFill>
                <a:latin typeface="Montserrat"/>
                <a:ea typeface="Montserrat"/>
                <a:cs typeface="Montserrat"/>
                <a:sym typeface="Montserrat"/>
              </a:rPr>
              <a:t>Scikit-Learn</a:t>
            </a:r>
            <a:r>
              <a:rPr lang="en" sz="2900">
                <a:solidFill>
                  <a:srgbClr val="434343"/>
                </a:solidFill>
                <a:latin typeface="Montserrat"/>
                <a:ea typeface="Montserrat"/>
                <a:cs typeface="Montserrat"/>
                <a:sym typeface="Montserrat"/>
              </a:rPr>
              <a:t> and Python, let’s understand the philosophy behind </a:t>
            </a:r>
            <a:r>
              <a:rPr b="1" lang="en" sz="2900">
                <a:solidFill>
                  <a:srgbClr val="434343"/>
                </a:solidFill>
                <a:latin typeface="Montserrat"/>
                <a:ea typeface="Montserrat"/>
                <a:cs typeface="Montserrat"/>
                <a:sym typeface="Montserrat"/>
              </a:rPr>
              <a:t>sklearn.</a:t>
            </a:r>
            <a:endParaRPr b="1" sz="2900">
              <a:solidFill>
                <a:srgbClr val="434343"/>
              </a:solidFill>
              <a:latin typeface="Montserrat"/>
              <a:ea typeface="Montserrat"/>
              <a:cs typeface="Montserrat"/>
              <a:sym typeface="Montserrat"/>
            </a:endParaRPr>
          </a:p>
        </p:txBody>
      </p:sp>
      <p:pic>
        <p:nvPicPr>
          <p:cNvPr descr="watermark.jpg" id="1716" name="Google Shape;1716;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7" name="Google Shape;1717;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23" name="Google Shape;1723;p1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is a library containing many machine learning algorithms.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utilizes a generalized “estimator API” framework to calling the models.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the way algorithms are imported, fitted, and used is uniform across all </a:t>
            </a:r>
            <a:r>
              <a:rPr lang="en" sz="2900">
                <a:solidFill>
                  <a:srgbClr val="434343"/>
                </a:solidFill>
                <a:latin typeface="Montserrat"/>
                <a:ea typeface="Montserrat"/>
                <a:cs typeface="Montserrat"/>
                <a:sym typeface="Montserrat"/>
              </a:rPr>
              <a:t>algorithms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24" name="Google Shape;1724;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1" name="Google Shape;1731;p1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users to easily swap algorithms in and out and test various approaches.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Important Note: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This uniform framework also means users can easily apply almost any algorithm effectively without truly understanding what the algorithm is doing!</a:t>
            </a:r>
            <a:endParaRPr i="1" sz="2900">
              <a:solidFill>
                <a:srgbClr val="434343"/>
              </a:solidFill>
              <a:latin typeface="Montserrat"/>
              <a:ea typeface="Montserrat"/>
              <a:cs typeface="Montserrat"/>
              <a:sym typeface="Montserrat"/>
            </a:endParaRPr>
          </a:p>
        </p:txBody>
      </p:sp>
      <p:pic>
        <p:nvPicPr>
          <p:cNvPr descr="watermark.jpg" id="1732" name="Google Shape;1732;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3" name="Google Shape;1733;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7" name="Shape 1737"/>
        <p:cNvGrpSpPr/>
        <p:nvPr/>
      </p:nvGrpSpPr>
      <p:grpSpPr>
        <a:xfrm>
          <a:off x="0" y="0"/>
          <a:ext cx="0" cy="0"/>
          <a:chOff x="0" y="0"/>
          <a:chExt cx="0" cy="0"/>
        </a:xfrm>
      </p:grpSpPr>
      <p:sp>
        <p:nvSpPr>
          <p:cNvPr id="1738" name="Google Shape;1738;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39" name="Google Shape;1739;p1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also comes with many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tools, including train test split functions, cross validation tools, and a variety of reporting metric functions.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leaves Scikit-Learn as a “one-stop shop” for many of our machine learning needs.</a:t>
            </a:r>
            <a:endParaRPr sz="2900">
              <a:solidFill>
                <a:srgbClr val="434343"/>
              </a:solidFill>
              <a:latin typeface="Montserrat"/>
              <a:ea typeface="Montserrat"/>
              <a:cs typeface="Montserrat"/>
              <a:sym typeface="Montserrat"/>
            </a:endParaRPr>
          </a:p>
        </p:txBody>
      </p:sp>
      <p:pic>
        <p:nvPicPr>
          <p:cNvPr descr="watermark.jpg" id="1740" name="Google Shape;1740;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1" name="Google Shape;1741;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47" name="Google Shape;1747;p1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a:t>
            </a:r>
            <a:r>
              <a:rPr lang="en" sz="2900">
                <a:solidFill>
                  <a:srgbClr val="434343"/>
                </a:solidFill>
                <a:latin typeface="Montserrat"/>
                <a:ea typeface="Montserrat"/>
                <a:cs typeface="Montserrat"/>
                <a:sym typeface="Montserrat"/>
              </a:rPr>
              <a:t>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approach to model building focuses on </a:t>
            </a:r>
            <a:r>
              <a:rPr b="1" lang="en" sz="2900">
                <a:solidFill>
                  <a:srgbClr val="434343"/>
                </a:solidFill>
                <a:latin typeface="Montserrat"/>
                <a:ea typeface="Montserrat"/>
                <a:cs typeface="Montserrat"/>
                <a:sym typeface="Montserrat"/>
              </a:rPr>
              <a:t>applying models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performance</a:t>
            </a:r>
            <a:r>
              <a:rPr lang="en" sz="2900">
                <a:solidFill>
                  <a:srgbClr val="434343"/>
                </a:solidFill>
                <a:latin typeface="Montserrat"/>
                <a:ea typeface="Montserrat"/>
                <a:cs typeface="Montserrat"/>
                <a:sym typeface="Montserrat"/>
              </a:rPr>
              <a:t> </a:t>
            </a:r>
            <a:r>
              <a:rPr b="1" lang="en" sz="2900">
                <a:solidFill>
                  <a:srgbClr val="434343"/>
                </a:solidFill>
                <a:latin typeface="Montserrat"/>
                <a:ea typeface="Montserrat"/>
                <a:cs typeface="Montserrat"/>
                <a:sym typeface="Montserrat"/>
              </a:rPr>
              <a:t>metrics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a more pragmatic industry style approach rather than an academic approach of describing the model and its parameters.</a:t>
            </a:r>
            <a:endParaRPr sz="2900">
              <a:solidFill>
                <a:srgbClr val="434343"/>
              </a:solidFill>
              <a:latin typeface="Montserrat"/>
              <a:ea typeface="Montserrat"/>
              <a:cs typeface="Montserrat"/>
              <a:sym typeface="Montserrat"/>
            </a:endParaRPr>
          </a:p>
        </p:txBody>
      </p:sp>
      <p:pic>
        <p:nvPicPr>
          <p:cNvPr descr="watermark.jpg" id="1748" name="Google Shape;1748;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55" name="Google Shape;1755;p1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Philosophy of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Academic users used to </a:t>
            </a:r>
            <a:r>
              <a:rPr b="1" lang="en" sz="2900">
                <a:solidFill>
                  <a:srgbClr val="434343"/>
                </a:solidFill>
                <a:latin typeface="Montserrat"/>
                <a:ea typeface="Montserrat"/>
                <a:cs typeface="Montserrat"/>
                <a:sym typeface="Montserrat"/>
              </a:rPr>
              <a:t>R</a:t>
            </a:r>
            <a:r>
              <a:rPr lang="en" sz="2900">
                <a:solidFill>
                  <a:srgbClr val="434343"/>
                </a:solidFill>
                <a:latin typeface="Montserrat"/>
                <a:ea typeface="Montserrat"/>
                <a:cs typeface="Montserrat"/>
                <a:sym typeface="Montserrat"/>
              </a:rPr>
              <a:t> style reporting may also want to explore the </a:t>
            </a:r>
            <a:r>
              <a:rPr b="1" lang="en" sz="2900">
                <a:solidFill>
                  <a:srgbClr val="434343"/>
                </a:solidFill>
                <a:latin typeface="Montserrat"/>
                <a:ea typeface="Montserrat"/>
                <a:cs typeface="Montserrat"/>
                <a:sym typeface="Montserrat"/>
              </a:rPr>
              <a:t>statsmodels</a:t>
            </a:r>
            <a:r>
              <a:rPr lang="en" sz="2900">
                <a:solidFill>
                  <a:srgbClr val="434343"/>
                </a:solidFill>
                <a:latin typeface="Montserrat"/>
                <a:ea typeface="Montserrat"/>
                <a:cs typeface="Montserrat"/>
                <a:sym typeface="Montserrat"/>
              </a:rPr>
              <a:t> python library if </a:t>
            </a:r>
            <a:r>
              <a:rPr lang="en" sz="2900">
                <a:solidFill>
                  <a:srgbClr val="434343"/>
                </a:solidFill>
                <a:latin typeface="Montserrat"/>
                <a:ea typeface="Montserrat"/>
                <a:cs typeface="Montserrat"/>
                <a:sym typeface="Montserrat"/>
              </a:rPr>
              <a:t>interested</a:t>
            </a:r>
            <a:r>
              <a:rPr lang="en" sz="2900">
                <a:solidFill>
                  <a:srgbClr val="434343"/>
                </a:solidFill>
                <a:latin typeface="Montserrat"/>
                <a:ea typeface="Montserrat"/>
                <a:cs typeface="Montserrat"/>
                <a:sym typeface="Montserrat"/>
              </a:rPr>
              <a:t> in more statistical </a:t>
            </a:r>
            <a:r>
              <a:rPr lang="en" sz="2900">
                <a:solidFill>
                  <a:srgbClr val="434343"/>
                </a:solidFill>
                <a:latin typeface="Montserrat"/>
                <a:ea typeface="Montserrat"/>
                <a:cs typeface="Montserrat"/>
                <a:sym typeface="Montserrat"/>
              </a:rPr>
              <a:t>description</a:t>
            </a:r>
            <a:r>
              <a:rPr lang="en" sz="2900">
                <a:solidFill>
                  <a:srgbClr val="434343"/>
                </a:solidFill>
                <a:latin typeface="Montserrat"/>
                <a:ea typeface="Montserrat"/>
                <a:cs typeface="Montserrat"/>
                <a:sym typeface="Montserrat"/>
              </a:rPr>
              <a:t> of models such as significance levels.</a:t>
            </a:r>
            <a:endParaRPr sz="2900">
              <a:solidFill>
                <a:srgbClr val="434343"/>
              </a:solidFill>
              <a:latin typeface="Montserrat"/>
              <a:ea typeface="Montserrat"/>
              <a:cs typeface="Montserrat"/>
              <a:sym typeface="Montserrat"/>
            </a:endParaRPr>
          </a:p>
        </p:txBody>
      </p:sp>
      <p:pic>
        <p:nvPicPr>
          <p:cNvPr descr="watermark.jpg" id="1756" name="Google Shape;1756;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763" name="Google Shape;1763;p1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review the framework of Scikit-Learn for the </a:t>
            </a: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quickly see how the code directly relates to the process theory!</a:t>
            </a:r>
            <a:endParaRPr sz="2900">
              <a:solidFill>
                <a:srgbClr val="434343"/>
              </a:solidFill>
              <a:latin typeface="Montserrat"/>
              <a:ea typeface="Montserrat"/>
              <a:cs typeface="Montserrat"/>
              <a:sym typeface="Montserrat"/>
            </a:endParaRPr>
          </a:p>
        </p:txBody>
      </p:sp>
      <p:pic>
        <p:nvPicPr>
          <p:cNvPr descr="watermark.jpg" id="1764" name="Google Shape;1764;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71" name="Google Shape;1771;p1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we will perform a Train | Test split for supervised learning.</a:t>
            </a:r>
            <a:endParaRPr sz="2900">
              <a:solidFill>
                <a:srgbClr val="434343"/>
              </a:solidFill>
              <a:latin typeface="Montserrat"/>
              <a:ea typeface="Montserrat"/>
              <a:cs typeface="Montserrat"/>
              <a:sym typeface="Montserrat"/>
            </a:endParaRPr>
          </a:p>
        </p:txBody>
      </p:sp>
      <p:pic>
        <p:nvPicPr>
          <p:cNvPr descr="watermark.jpg" id="1772" name="Google Shape;1772;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3" name="Google Shape;1773;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74" name="Google Shape;1774;p182"/>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775" name="Google Shape;1775;p182"/>
          <p:cNvGraphicFramePr/>
          <p:nvPr/>
        </p:nvGraphicFramePr>
        <p:xfrm>
          <a:off x="4238300" y="237092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76" name="Google Shape;1776;p182"/>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82"/>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778" name="Google Shape;1778;p182"/>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82"/>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785" name="Google Shape;1785;p18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there are 4 main components after a Train | Test split:</a:t>
            </a:r>
            <a:endParaRPr sz="2900">
              <a:solidFill>
                <a:srgbClr val="434343"/>
              </a:solidFill>
              <a:latin typeface="Montserrat"/>
              <a:ea typeface="Montserrat"/>
              <a:cs typeface="Montserrat"/>
              <a:sym typeface="Montserrat"/>
            </a:endParaRPr>
          </a:p>
        </p:txBody>
      </p:sp>
      <p:pic>
        <p:nvPicPr>
          <p:cNvPr descr="watermark.jpg" id="1786" name="Google Shape;1786;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7" name="Google Shape;1787;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88" name="Google Shape;1788;p183"/>
          <p:cNvGraphicFramePr/>
          <p:nvPr/>
        </p:nvGraphicFramePr>
        <p:xfrm>
          <a:off x="2170600" y="223867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789" name="Google Shape;1789;p183"/>
          <p:cNvSpPr/>
          <p:nvPr/>
        </p:nvSpPr>
        <p:spPr>
          <a:xfrm>
            <a:off x="2170600" y="2635500"/>
            <a:ext cx="36021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83"/>
          <p:cNvSpPr txBox="1"/>
          <p:nvPr/>
        </p:nvSpPr>
        <p:spPr>
          <a:xfrm>
            <a:off x="98240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TRAIN</a:t>
            </a:r>
            <a:endParaRPr b="1" sz="1900">
              <a:solidFill>
                <a:srgbClr val="CC0000"/>
              </a:solidFill>
            </a:endParaRPr>
          </a:p>
        </p:txBody>
      </p:sp>
      <p:sp>
        <p:nvSpPr>
          <p:cNvPr id="1791" name="Google Shape;1791;p183"/>
          <p:cNvSpPr/>
          <p:nvPr/>
        </p:nvSpPr>
        <p:spPr>
          <a:xfrm>
            <a:off x="2170600" y="3907175"/>
            <a:ext cx="3624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83"/>
          <p:cNvSpPr txBox="1"/>
          <p:nvPr/>
        </p:nvSpPr>
        <p:spPr>
          <a:xfrm>
            <a:off x="982400" y="398427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X TEST</a:t>
            </a:r>
            <a:endParaRPr b="1" sz="1900">
              <a:solidFill>
                <a:srgbClr val="CC0000"/>
              </a:solidFill>
            </a:endParaRPr>
          </a:p>
        </p:txBody>
      </p:sp>
      <p:sp>
        <p:nvSpPr>
          <p:cNvPr id="1793" name="Google Shape;1793;p183"/>
          <p:cNvSpPr/>
          <p:nvPr/>
        </p:nvSpPr>
        <p:spPr>
          <a:xfrm>
            <a:off x="5772700" y="2635500"/>
            <a:ext cx="12006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83"/>
          <p:cNvSpPr/>
          <p:nvPr/>
        </p:nvSpPr>
        <p:spPr>
          <a:xfrm>
            <a:off x="5772700" y="3907175"/>
            <a:ext cx="12006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83"/>
          <p:cNvSpPr txBox="1"/>
          <p:nvPr/>
        </p:nvSpPr>
        <p:spPr>
          <a:xfrm>
            <a:off x="7062350" y="29313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TRAIN</a:t>
            </a:r>
            <a:endParaRPr b="1" sz="1900">
              <a:solidFill>
                <a:srgbClr val="CC0000"/>
              </a:solidFill>
            </a:endParaRPr>
          </a:p>
        </p:txBody>
      </p:sp>
      <p:sp>
        <p:nvSpPr>
          <p:cNvPr id="1796" name="Google Shape;1796;p183"/>
          <p:cNvSpPr txBox="1"/>
          <p:nvPr/>
        </p:nvSpPr>
        <p:spPr>
          <a:xfrm>
            <a:off x="7062350" y="390720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Y TEST</a:t>
            </a:r>
            <a:endParaRPr b="1" sz="1900">
              <a:solidFill>
                <a:srgbClr val="CC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22" name="Google Shape;222;p4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Only one known watercolor </a:t>
            </a:r>
            <a:r>
              <a:rPr lang="en" sz="2900">
                <a:solidFill>
                  <a:srgbClr val="434343"/>
                </a:solidFill>
                <a:latin typeface="Montserrat"/>
                <a:ea typeface="Montserrat"/>
                <a:cs typeface="Montserrat"/>
                <a:sym typeface="Montserrat"/>
              </a:rPr>
              <a:t>caricature</a:t>
            </a:r>
            <a:r>
              <a:rPr lang="en" sz="2900">
                <a:solidFill>
                  <a:srgbClr val="434343"/>
                </a:solidFill>
                <a:latin typeface="Montserrat"/>
                <a:ea typeface="Montserrat"/>
                <a:cs typeface="Montserrat"/>
                <a:sym typeface="Montserrat"/>
              </a:rPr>
              <a:t> sketch of Adrien-Marie Legendre...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5" name="Google Shape;225;p40"/>
          <p:cNvPicPr preferRelativeResize="0"/>
          <p:nvPr/>
        </p:nvPicPr>
        <p:blipFill>
          <a:blip r:embed="rId4">
            <a:alphaModFix/>
          </a:blip>
          <a:stretch>
            <a:fillRect/>
          </a:stretch>
        </p:blipFill>
        <p:spPr>
          <a:xfrm>
            <a:off x="3524250" y="2380838"/>
            <a:ext cx="2095500" cy="26193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02" name="Google Shape;1802;p1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easily does this split (as well as more advanced cross-validation)</a:t>
            </a:r>
            <a:endParaRPr sz="2900">
              <a:solidFill>
                <a:srgbClr val="434343"/>
              </a:solidFill>
              <a:latin typeface="Montserrat"/>
              <a:ea typeface="Montserrat"/>
              <a:cs typeface="Montserrat"/>
              <a:sym typeface="Montserrat"/>
            </a:endParaRPr>
          </a:p>
        </p:txBody>
      </p:sp>
      <p:pic>
        <p:nvPicPr>
          <p:cNvPr descr="watermark.jpg" id="1803" name="Google Shape;1803;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4" name="Google Shape;1804;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05" name="Google Shape;1805;p184"/>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06" name="Google Shape;1806;p184"/>
          <p:cNvGraphicFramePr/>
          <p:nvPr/>
        </p:nvGraphicFramePr>
        <p:xfrm>
          <a:off x="4238300" y="237092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1807" name="Google Shape;1807;p184"/>
          <p:cNvSpPr/>
          <p:nvPr/>
        </p:nvSpPr>
        <p:spPr>
          <a:xfrm>
            <a:off x="4238400" y="2788050"/>
            <a:ext cx="4802700" cy="1271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84"/>
          <p:cNvSpPr txBox="1"/>
          <p:nvPr/>
        </p:nvSpPr>
        <p:spPr>
          <a:xfrm>
            <a:off x="3050200" y="3083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TRAIN</a:t>
            </a:r>
            <a:endParaRPr b="1" sz="1900">
              <a:solidFill>
                <a:srgbClr val="CC0000"/>
              </a:solidFill>
            </a:endParaRPr>
          </a:p>
        </p:txBody>
      </p:sp>
      <p:sp>
        <p:nvSpPr>
          <p:cNvPr id="1809" name="Google Shape;1809;p184"/>
          <p:cNvSpPr/>
          <p:nvPr/>
        </p:nvSpPr>
        <p:spPr>
          <a:xfrm>
            <a:off x="4238400" y="4059725"/>
            <a:ext cx="4802700" cy="834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84"/>
          <p:cNvSpPr txBox="1"/>
          <p:nvPr/>
        </p:nvSpPr>
        <p:spPr>
          <a:xfrm>
            <a:off x="3050200" y="4136825"/>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16" name="Google Shape;1816;p185"/>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rgbClr val="38761D"/>
                </a:solidFill>
                <a:latin typeface="Inconsolata"/>
                <a:ea typeface="Inconsolata"/>
                <a:cs typeface="Inconsolata"/>
                <a:sym typeface="Inconsolata"/>
              </a:rPr>
              <a:t>from</a:t>
            </a:r>
            <a:r>
              <a:rPr b="1" lang="en" sz="2400">
                <a:solidFill>
                  <a:srgbClr val="434343"/>
                </a:solidFill>
                <a:latin typeface="Inconsolata"/>
                <a:ea typeface="Inconsolata"/>
                <a:cs typeface="Inconsolata"/>
                <a:sym typeface="Inconsolata"/>
              </a:rPr>
              <a:t> sklearn.model_selection </a:t>
            </a:r>
            <a:r>
              <a:rPr b="1" lang="en" sz="2400">
                <a:solidFill>
                  <a:srgbClr val="38761D"/>
                </a:solidFill>
                <a:latin typeface="Inconsolata"/>
                <a:ea typeface="Inconsolata"/>
                <a:cs typeface="Inconsolata"/>
                <a:sym typeface="Inconsolata"/>
              </a:rPr>
              <a:t>import</a:t>
            </a:r>
            <a:r>
              <a:rPr b="1" lang="en" sz="2400">
                <a:solidFill>
                  <a:srgbClr val="434343"/>
                </a:solidFill>
                <a:latin typeface="Inconsolata"/>
                <a:ea typeface="Inconsolata"/>
                <a:cs typeface="Inconsolata"/>
                <a:sym typeface="Inconsolata"/>
              </a:rPr>
              <a:t> </a:t>
            </a:r>
            <a:r>
              <a:rPr b="1" lang="en" sz="2400">
                <a:solidFill>
                  <a:srgbClr val="0B5394"/>
                </a:solidFill>
                <a:latin typeface="Inconsolata"/>
                <a:ea typeface="Inconsolata"/>
                <a:cs typeface="Inconsolata"/>
                <a:sym typeface="Inconsolata"/>
              </a:rPr>
              <a:t>train_test_split</a:t>
            </a:r>
            <a:endParaRPr b="1" sz="2400">
              <a:solidFill>
                <a:srgbClr val="0B5394"/>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4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400">
                <a:solidFill>
                  <a:srgbClr val="434343"/>
                </a:solidFill>
                <a:latin typeface="Inconsolata"/>
                <a:ea typeface="Inconsolata"/>
                <a:cs typeface="Inconsolata"/>
                <a:sym typeface="Inconsolata"/>
              </a:rPr>
              <a:t>X_train, X_test, y_train, y_test = </a:t>
            </a:r>
            <a:r>
              <a:rPr b="1" lang="en" sz="2400">
                <a:solidFill>
                  <a:srgbClr val="0B5394"/>
                </a:solidFill>
                <a:latin typeface="Inconsolata"/>
                <a:ea typeface="Inconsolata"/>
                <a:cs typeface="Inconsolata"/>
                <a:sym typeface="Inconsolata"/>
              </a:rPr>
              <a:t>train_test_split</a:t>
            </a:r>
            <a:r>
              <a:rPr b="1" lang="en" sz="2400">
                <a:solidFill>
                  <a:srgbClr val="434343"/>
                </a:solidFill>
                <a:latin typeface="Inconsolata"/>
                <a:ea typeface="Inconsolata"/>
                <a:cs typeface="Inconsolata"/>
                <a:sym typeface="Inconsolata"/>
              </a:rPr>
              <a:t>(X, y)</a:t>
            </a:r>
            <a:endParaRPr b="1" sz="2400">
              <a:solidFill>
                <a:srgbClr val="434343"/>
              </a:solidFill>
              <a:latin typeface="Inconsolata"/>
              <a:ea typeface="Inconsolata"/>
              <a:cs typeface="Inconsolata"/>
              <a:sym typeface="Inconsolata"/>
            </a:endParaRPr>
          </a:p>
        </p:txBody>
      </p:sp>
      <p:pic>
        <p:nvPicPr>
          <p:cNvPr descr="watermark.jpg" id="1817" name="Google Shape;1817;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8" name="Google Shape;1818;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1824" name="Google Shape;1824;p1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that we want to compare predictions to the y test labels.</a:t>
            </a:r>
            <a:endParaRPr sz="2900">
              <a:solidFill>
                <a:srgbClr val="434343"/>
              </a:solidFill>
              <a:latin typeface="Montserrat"/>
              <a:ea typeface="Montserrat"/>
              <a:cs typeface="Montserrat"/>
              <a:sym typeface="Montserrat"/>
            </a:endParaRPr>
          </a:p>
        </p:txBody>
      </p:sp>
      <p:pic>
        <p:nvPicPr>
          <p:cNvPr descr="watermark.jpg" id="1825" name="Google Shape;1825;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6" name="Google Shape;1826;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827" name="Google Shape;1827;p186"/>
          <p:cNvPicPr preferRelativeResize="0"/>
          <p:nvPr/>
        </p:nvPicPr>
        <p:blipFill rotWithShape="1">
          <a:blip r:embed="rId4">
            <a:alphaModFix/>
          </a:blip>
          <a:srcRect b="0" l="34610" r="27301" t="53481"/>
          <a:stretch/>
        </p:blipFill>
        <p:spPr>
          <a:xfrm>
            <a:off x="1681425" y="2696900"/>
            <a:ext cx="1152450" cy="1405275"/>
          </a:xfrm>
          <a:prstGeom prst="rect">
            <a:avLst/>
          </a:prstGeom>
          <a:noFill/>
          <a:ln>
            <a:noFill/>
          </a:ln>
        </p:spPr>
      </p:pic>
      <p:graphicFrame>
        <p:nvGraphicFramePr>
          <p:cNvPr id="1828" name="Google Shape;1828;p186"/>
          <p:cNvGraphicFramePr/>
          <p:nvPr/>
        </p:nvGraphicFramePr>
        <p:xfrm>
          <a:off x="4238300" y="2370925"/>
          <a:ext cx="3000000" cy="3000000"/>
        </p:xfrm>
        <a:graphic>
          <a:graphicData uri="http://schemas.openxmlformats.org/drawingml/2006/table">
            <a:tbl>
              <a:tblPr>
                <a:noFill/>
                <a:tableStyleId>{02703DA9-3F25-41B0-881D-9F747453737D}</a:tableStyleId>
              </a:tblPr>
              <a:tblGrid>
                <a:gridCol w="1200700"/>
                <a:gridCol w="1200700"/>
                <a:gridCol w="1200700"/>
              </a:tblGrid>
              <a:tr h="417125">
                <a:tc>
                  <a:txBody>
                    <a:bodyPr/>
                    <a:lstStyle/>
                    <a:p>
                      <a:pPr indent="0" lvl="0" marL="0" rtl="0" algn="ctr">
                        <a:spcBef>
                          <a:spcPts val="0"/>
                        </a:spcBef>
                        <a:spcAft>
                          <a:spcPts val="0"/>
                        </a:spcAft>
                        <a:buNone/>
                      </a:pPr>
                      <a:r>
                        <a:rPr b="1" lang="en">
                          <a:solidFill>
                            <a:schemeClr val="dk1"/>
                          </a:solidFill>
                        </a:rPr>
                        <a:t>Area m</a:t>
                      </a:r>
                      <a:r>
                        <a:rPr b="1" baseline="30000" lang="en">
                          <a:solidFill>
                            <a:schemeClr val="dk1"/>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r h="4171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1829" name="Google Shape;1829;p186"/>
          <p:cNvSpPr txBox="1"/>
          <p:nvPr/>
        </p:nvSpPr>
        <p:spPr>
          <a:xfrm>
            <a:off x="3191900" y="2921850"/>
            <a:ext cx="13320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rgbClr val="CC0000"/>
                </a:solidFill>
              </a:rPr>
              <a:t>TEST</a:t>
            </a:r>
            <a:endParaRPr b="1" sz="1900">
              <a:solidFill>
                <a:srgbClr val="CC0000"/>
              </a:solidFill>
            </a:endParaRPr>
          </a:p>
        </p:txBody>
      </p:sp>
      <p:graphicFrame>
        <p:nvGraphicFramePr>
          <p:cNvPr id="1830" name="Google Shape;1830;p186"/>
          <p:cNvGraphicFramePr/>
          <p:nvPr/>
        </p:nvGraphicFramePr>
        <p:xfrm>
          <a:off x="3037600" y="2370925"/>
          <a:ext cx="3000000" cy="3000000"/>
        </p:xfrm>
        <a:graphic>
          <a:graphicData uri="http://schemas.openxmlformats.org/drawingml/2006/table">
            <a:tbl>
              <a:tblPr>
                <a:noFill/>
                <a:tableStyleId>{02703DA9-3F25-41B0-881D-9F747453737D}</a:tableStyleId>
              </a:tblPr>
              <a:tblGrid>
                <a:gridCol w="1200700"/>
              </a:tblGrid>
              <a:tr h="417125">
                <a:tc>
                  <a:txBody>
                    <a:bodyPr/>
                    <a:lstStyle/>
                    <a:p>
                      <a:pPr indent="0" lvl="0" marL="0" rtl="0" algn="ctr">
                        <a:spcBef>
                          <a:spcPts val="0"/>
                        </a:spcBef>
                        <a:spcAft>
                          <a:spcPts val="0"/>
                        </a:spcAft>
                        <a:buNone/>
                      </a:pPr>
                      <a:r>
                        <a:rPr b="1" lang="en"/>
                        <a:t>Predictions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$410,000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r h="417125">
                <a:tc>
                  <a:txBody>
                    <a:bodyPr/>
                    <a:lstStyle/>
                    <a:p>
                      <a:pPr indent="0" lvl="0" marL="0" rtl="0" algn="ctr">
                        <a:spcBef>
                          <a:spcPts val="0"/>
                        </a:spcBef>
                        <a:spcAft>
                          <a:spcPts val="0"/>
                        </a:spcAft>
                        <a:buNone/>
                      </a:pPr>
                      <a:r>
                        <a:rPr lang="en"/>
                        <a:t>$540,000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9D2E9"/>
                    </a:solidFill>
                  </a:tcPr>
                </a:tc>
              </a:tr>
            </a:tbl>
          </a:graphicData>
        </a:graphic>
      </p:graphicFrame>
      <p:graphicFrame>
        <p:nvGraphicFramePr>
          <p:cNvPr id="1831" name="Google Shape;1831;p186"/>
          <p:cNvGraphicFramePr/>
          <p:nvPr/>
        </p:nvGraphicFramePr>
        <p:xfrm>
          <a:off x="7840400" y="2370925"/>
          <a:ext cx="3000000" cy="3000000"/>
        </p:xfrm>
        <a:graphic>
          <a:graphicData uri="http://schemas.openxmlformats.org/drawingml/2006/table">
            <a:tbl>
              <a:tblPr>
                <a:noFill/>
                <a:tableStyleId>{02703DA9-3F25-41B0-881D-9F747453737D}</a:tableStyleId>
              </a:tblPr>
              <a:tblGrid>
                <a:gridCol w="1200700"/>
              </a:tblGrid>
              <a:tr h="417125">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417125">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37" name="Google Shape;1837;p1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a:t>
            </a:r>
            <a:r>
              <a:rPr b="1" lang="en" sz="2500">
                <a:solidFill>
                  <a:srgbClr val="38761D"/>
                </a:solidFill>
                <a:latin typeface="Inconsolata"/>
                <a:ea typeface="Inconsolata"/>
                <a:cs typeface="Inconsolata"/>
                <a:sym typeface="Inconsolata"/>
              </a:rPr>
              <a:t>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38" name="Google Shape;1838;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39" name="Google Shape;1839;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45" name="Google Shape;1845;p1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46" name="Google Shape;1846;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7" name="Google Shape;1847;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53" name="Google Shape;1853;p1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54" name="Google Shape;185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55" name="Google Shape;185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1" name="Google Shape;1861;p1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62" name="Google Shape;1862;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3" name="Google Shape;1863;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7" name="Shape 1867"/>
        <p:cNvGrpSpPr/>
        <p:nvPr/>
      </p:nvGrpSpPr>
      <p:grpSpPr>
        <a:xfrm>
          <a:off x="0" y="0"/>
          <a:ext cx="0" cy="0"/>
          <a:chOff x="0" y="0"/>
          <a:chExt cx="0" cy="0"/>
        </a:xfrm>
      </p:grpSpPr>
      <p:sp>
        <p:nvSpPr>
          <p:cNvPr id="1868" name="Google Shape;1868;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69" name="Google Shape;1869;p1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t/>
            </a:r>
            <a:endParaRPr b="1" sz="2500">
              <a:solidFill>
                <a:srgbClr val="434343"/>
              </a:solidFill>
              <a:latin typeface="Inconsolata"/>
              <a:ea typeface="Inconsolata"/>
              <a:cs typeface="Inconsolata"/>
              <a:sym typeface="Inconsolata"/>
            </a:endParaRPr>
          </a:p>
        </p:txBody>
      </p:sp>
      <p:pic>
        <p:nvPicPr>
          <p:cNvPr descr="watermark.jpg" id="1870" name="Google Shape;1870;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1" name="Google Shape;1871;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77" name="Google Shape;1877;p1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sklearn.model_family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ModelAlgo</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 = ModelAlgo(param1,param2)</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mymodel.fit(X_train,y_train)</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434343"/>
                </a:solidFill>
                <a:latin typeface="Inconsolata"/>
                <a:ea typeface="Inconsolata"/>
                <a:cs typeface="Inconsolata"/>
                <a:sym typeface="Inconsolata"/>
              </a:rPr>
              <a:t>predictions = mymodel.predict(X_test)</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0"/>
              </a:spcAft>
              <a:buNone/>
            </a:pPr>
            <a:r>
              <a:rPr b="1" lang="en" sz="2500">
                <a:solidFill>
                  <a:srgbClr val="38761D"/>
                </a:solidFill>
                <a:latin typeface="Inconsolata"/>
                <a:ea typeface="Inconsolata"/>
                <a:cs typeface="Inconsolata"/>
                <a:sym typeface="Inconsolata"/>
              </a:rPr>
              <a:t>from</a:t>
            </a:r>
            <a:r>
              <a:rPr b="1" lang="en" sz="2500">
                <a:solidFill>
                  <a:srgbClr val="434343"/>
                </a:solidFill>
                <a:latin typeface="Inconsolata"/>
                <a:ea typeface="Inconsolata"/>
                <a:cs typeface="Inconsolata"/>
                <a:sym typeface="Inconsolata"/>
              </a:rPr>
              <a:t> sklearn.metrics </a:t>
            </a:r>
            <a:r>
              <a:rPr b="1" lang="en" sz="2500">
                <a:solidFill>
                  <a:srgbClr val="38761D"/>
                </a:solidFill>
                <a:latin typeface="Inconsolata"/>
                <a:ea typeface="Inconsolata"/>
                <a:cs typeface="Inconsolata"/>
                <a:sym typeface="Inconsolata"/>
              </a:rPr>
              <a:t>import</a:t>
            </a:r>
            <a:r>
              <a:rPr b="1" lang="en" sz="2500">
                <a:solidFill>
                  <a:srgbClr val="434343"/>
                </a:solidFill>
                <a:latin typeface="Inconsolata"/>
                <a:ea typeface="Inconsolata"/>
                <a:cs typeface="Inconsolata"/>
                <a:sym typeface="Inconsolata"/>
              </a:rPr>
              <a:t> error_metric</a:t>
            </a:r>
            <a:endParaRPr b="1" sz="2500">
              <a:solidFill>
                <a:srgbClr val="434343"/>
              </a:solidFill>
              <a:latin typeface="Inconsolata"/>
              <a:ea typeface="Inconsolata"/>
              <a:cs typeface="Inconsolata"/>
              <a:sym typeface="Inconsolata"/>
            </a:endParaRPr>
          </a:p>
          <a:p>
            <a:pPr indent="0" lvl="0" marL="0" marR="0" rtl="0" algn="l">
              <a:lnSpc>
                <a:spcPct val="100000"/>
              </a:lnSpc>
              <a:spcBef>
                <a:spcPts val="100"/>
              </a:spcBef>
              <a:spcAft>
                <a:spcPts val="100"/>
              </a:spcAft>
              <a:buNone/>
            </a:pPr>
            <a:r>
              <a:rPr b="1" lang="en" sz="2500">
                <a:solidFill>
                  <a:srgbClr val="434343"/>
                </a:solidFill>
                <a:latin typeface="Inconsolata"/>
                <a:ea typeface="Inconsolata"/>
                <a:cs typeface="Inconsolata"/>
                <a:sym typeface="Inconsolata"/>
              </a:rPr>
              <a:t>performance = error_metric(y_test,predictions)</a:t>
            </a:r>
            <a:endParaRPr b="1" sz="2500">
              <a:solidFill>
                <a:srgbClr val="434343"/>
              </a:solidFill>
              <a:latin typeface="Inconsolata"/>
              <a:ea typeface="Inconsolata"/>
              <a:cs typeface="Inconsolata"/>
              <a:sym typeface="Inconsolata"/>
            </a:endParaRPr>
          </a:p>
        </p:txBody>
      </p:sp>
      <p:pic>
        <p:nvPicPr>
          <p:cNvPr descr="watermark.jpg" id="1878" name="Google Shape;1878;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9" name="Google Shape;1879;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Scikit-Learn</a:t>
            </a:r>
            <a:endParaRPr>
              <a:latin typeface="Montserrat"/>
              <a:ea typeface="Montserrat"/>
              <a:cs typeface="Montserrat"/>
              <a:sym typeface="Montserrat"/>
            </a:endParaRPr>
          </a:p>
        </p:txBody>
      </p:sp>
      <p:sp>
        <p:nvSpPr>
          <p:cNvPr id="1885" name="Google Shape;1885;p1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framework will be similar for any supervised machine learning algorithm.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begin exploring it further with Linear Regression!</a:t>
            </a:r>
            <a:endParaRPr sz="2900">
              <a:solidFill>
                <a:srgbClr val="434343"/>
              </a:solidFill>
              <a:latin typeface="Montserrat"/>
              <a:ea typeface="Montserrat"/>
              <a:cs typeface="Montserrat"/>
              <a:sym typeface="Montserrat"/>
            </a:endParaRPr>
          </a:p>
        </p:txBody>
      </p:sp>
      <p:pic>
        <p:nvPicPr>
          <p:cNvPr descr="watermark.jpg" id="1886" name="Google Shape;1886;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7" name="Google Shape;1887;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1" name="Google Shape;231;p4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1809 - Carl Friedrich Gauss publishes his methods of calculating orbits of celestial bodies.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Claiming to have invented least-squares back in 1795!</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2" name="Google Shape;232;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 name="Google Shape;233;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 name="Google Shape;234;p41"/>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94"/>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Linear Regression with Scikit-Learn</a:t>
            </a:r>
            <a:endParaRPr b="1">
              <a:latin typeface="Montserrat"/>
              <a:ea typeface="Montserrat"/>
              <a:cs typeface="Montserrat"/>
              <a:sym typeface="Montserrat"/>
            </a:endParaRPr>
          </a:p>
        </p:txBody>
      </p:sp>
      <p:pic>
        <p:nvPicPr>
          <p:cNvPr descr="watermark.jpg" id="1893" name="Google Shape;1893;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94" name="Google Shape;1894;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5" name="Google Shape;1895;p194"/>
          <p:cNvSpPr txBox="1"/>
          <p:nvPr>
            <p:ph idx="1" type="subTitle"/>
          </p:nvPr>
        </p:nvSpPr>
        <p:spPr>
          <a:xfrm>
            <a:off x="311700" y="28808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Part One: </a:t>
            </a:r>
            <a:endParaRPr sz="3900"/>
          </a:p>
          <a:p>
            <a:pPr indent="0" lvl="0" marL="0" rtl="0" algn="ctr">
              <a:spcBef>
                <a:spcPts val="0"/>
              </a:spcBef>
              <a:spcAft>
                <a:spcPts val="0"/>
              </a:spcAft>
              <a:buNone/>
            </a:pPr>
            <a:r>
              <a:rPr lang="en" sz="3900"/>
              <a:t>Data Setup and Model Training </a:t>
            </a:r>
            <a:endParaRPr sz="3900"/>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sp>
        <p:nvSpPr>
          <p:cNvPr id="1900" name="Google Shape;1900;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01" name="Google Shape;1901;p1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we explored “</a:t>
            </a:r>
            <a:r>
              <a:rPr i="1" lang="en" sz="2900">
                <a:solidFill>
                  <a:srgbClr val="434343"/>
                </a:solidFill>
                <a:latin typeface="Montserrat"/>
                <a:ea typeface="Montserrat"/>
                <a:cs typeface="Montserrat"/>
                <a:sym typeface="Montserrat"/>
              </a:rPr>
              <a:t>Is there a relationship between</a:t>
            </a:r>
            <a:r>
              <a:rPr b="1" i="1" lang="en" sz="2900">
                <a:solidFill>
                  <a:srgbClr val="434343"/>
                </a:solidFill>
                <a:latin typeface="Montserrat"/>
                <a:ea typeface="Montserrat"/>
                <a:cs typeface="Montserrat"/>
                <a:sym typeface="Montserrat"/>
              </a:rPr>
              <a:t> total advertising spend</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 want to expand this to “</a:t>
            </a:r>
            <a:r>
              <a:rPr i="1" lang="en" sz="2900">
                <a:solidFill>
                  <a:srgbClr val="434343"/>
                </a:solidFill>
                <a:latin typeface="Montserrat"/>
                <a:ea typeface="Montserrat"/>
                <a:cs typeface="Montserrat"/>
                <a:sym typeface="Montserrat"/>
              </a:rPr>
              <a:t>What is the relationship between</a:t>
            </a:r>
            <a:r>
              <a:rPr b="1" i="1" lang="en" sz="2900">
                <a:solidFill>
                  <a:srgbClr val="434343"/>
                </a:solidFill>
                <a:latin typeface="Montserrat"/>
                <a:ea typeface="Montserrat"/>
                <a:cs typeface="Montserrat"/>
                <a:sym typeface="Montserrat"/>
              </a:rPr>
              <a:t> each advertising channel (TV,Radio,Newspaper)</a:t>
            </a:r>
            <a:r>
              <a:rPr i="1" lang="en" sz="2900">
                <a:solidFill>
                  <a:srgbClr val="434343"/>
                </a:solidFill>
                <a:latin typeface="Montserrat"/>
                <a:ea typeface="Montserrat"/>
                <a:cs typeface="Montserrat"/>
                <a:sym typeface="Montserrat"/>
              </a:rPr>
              <a:t> and </a:t>
            </a:r>
            <a:r>
              <a:rPr b="1" i="1" lang="en" sz="2900">
                <a:solidFill>
                  <a:srgbClr val="434343"/>
                </a:solidFill>
                <a:latin typeface="Montserrat"/>
                <a:ea typeface="Montserrat"/>
                <a:cs typeface="Montserrat"/>
                <a:sym typeface="Montserrat"/>
              </a:rPr>
              <a:t>sales?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902" name="Google Shape;1902;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196"/>
          <p:cNvSpPr txBox="1"/>
          <p:nvPr>
            <p:ph type="ctrTitle"/>
          </p:nvPr>
        </p:nvSpPr>
        <p:spPr>
          <a:xfrm>
            <a:off x="173550" y="1433900"/>
            <a:ext cx="8796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Performance Evaluation	</a:t>
            </a:r>
            <a:endParaRPr b="1">
              <a:latin typeface="Montserrat"/>
              <a:ea typeface="Montserrat"/>
              <a:cs typeface="Montserrat"/>
              <a:sym typeface="Montserrat"/>
            </a:endParaRPr>
          </a:p>
        </p:txBody>
      </p:sp>
      <p:sp>
        <p:nvSpPr>
          <p:cNvPr id="1909" name="Google Shape;1909;p1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Regression Metrics</a:t>
            </a:r>
            <a:endParaRPr sz="3900"/>
          </a:p>
        </p:txBody>
      </p:sp>
      <p:pic>
        <p:nvPicPr>
          <p:cNvPr descr="watermark.jpg" id="1910" name="Google Shape;1910;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1" name="Google Shape;1911;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17" name="Google Shape;1917;p19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that we have a fitted model that can perform predictions based on features, how do we decide if those predictions are any good?</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we have the known test labels to </a:t>
            </a:r>
            <a:r>
              <a:rPr lang="en" sz="3000">
                <a:solidFill>
                  <a:srgbClr val="434343"/>
                </a:solidFill>
                <a:latin typeface="Montserrat"/>
                <a:ea typeface="Montserrat"/>
                <a:cs typeface="Montserrat"/>
                <a:sym typeface="Montserrat"/>
              </a:rPr>
              <a:t>compare</a:t>
            </a:r>
            <a:r>
              <a:rPr lang="en" sz="3000">
                <a:solidFill>
                  <a:srgbClr val="434343"/>
                </a:solidFill>
                <a:latin typeface="Montserrat"/>
                <a:ea typeface="Montserrat"/>
                <a:cs typeface="Montserrat"/>
                <a:sym typeface="Montserrat"/>
              </a:rPr>
              <a:t> our </a:t>
            </a:r>
            <a:r>
              <a:rPr lang="en" sz="3000">
                <a:solidFill>
                  <a:srgbClr val="434343"/>
                </a:solidFill>
                <a:latin typeface="Montserrat"/>
                <a:ea typeface="Montserrat"/>
                <a:cs typeface="Montserrat"/>
                <a:sym typeface="Montserrat"/>
              </a:rPr>
              <a:t>results</a:t>
            </a:r>
            <a:r>
              <a:rPr lang="en" sz="3000">
                <a:solidFill>
                  <a:srgbClr val="434343"/>
                </a:solidFill>
                <a:latin typeface="Montserrat"/>
                <a:ea typeface="Montserrat"/>
                <a:cs typeface="Montserrat"/>
                <a:sym typeface="Montserrat"/>
              </a:rPr>
              <a:t> to.</a:t>
            </a:r>
            <a:endParaRPr sz="3000">
              <a:solidFill>
                <a:srgbClr val="434343"/>
              </a:solidFill>
              <a:latin typeface="Montserrat"/>
              <a:ea typeface="Montserrat"/>
              <a:cs typeface="Montserrat"/>
              <a:sym typeface="Montserrat"/>
            </a:endParaRPr>
          </a:p>
        </p:txBody>
      </p:sp>
      <p:pic>
        <p:nvPicPr>
          <p:cNvPr descr="watermark.jpg" id="1918" name="Google Shape;1918;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9" name="Google Shape;1919;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sp>
        <p:nvSpPr>
          <p:cNvPr id="1924" name="Google Shape;1924;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p:txBody>
      </p:sp>
      <p:sp>
        <p:nvSpPr>
          <p:cNvPr id="1925" name="Google Shape;1925;p1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take a moment now to discuss evaluating Regression Models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Regression is a task when a model attempts to predict continuous values (unlike categorical values, which is classification)</a:t>
            </a:r>
            <a:endParaRPr sz="3000">
              <a:solidFill>
                <a:srgbClr val="434343"/>
              </a:solidFill>
              <a:latin typeface="Montserrat"/>
              <a:ea typeface="Montserrat"/>
              <a:cs typeface="Montserrat"/>
              <a:sym typeface="Montserrat"/>
            </a:endParaRPr>
          </a:p>
        </p:txBody>
      </p:sp>
      <p:pic>
        <p:nvPicPr>
          <p:cNvPr descr="watermark.jpg" id="1926" name="Google Shape;1926;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27" name="Google Shape;1927;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1" name="Shape 1931"/>
        <p:cNvGrpSpPr/>
        <p:nvPr/>
      </p:nvGrpSpPr>
      <p:grpSpPr>
        <a:xfrm>
          <a:off x="0" y="0"/>
          <a:ext cx="0" cy="0"/>
          <a:chOff x="0" y="0"/>
          <a:chExt cx="0" cy="0"/>
        </a:xfrm>
      </p:grpSpPr>
      <p:sp>
        <p:nvSpPr>
          <p:cNvPr id="1932" name="Google Shape;1932;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33" name="Google Shape;1933;p1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attempting to predict the price of a house given its features is a </a:t>
            </a:r>
            <a:r>
              <a:rPr b="1" lang="en" sz="3000">
                <a:solidFill>
                  <a:srgbClr val="434343"/>
                </a:solidFill>
                <a:latin typeface="Montserrat"/>
                <a:ea typeface="Montserrat"/>
                <a:cs typeface="Montserrat"/>
                <a:sym typeface="Montserrat"/>
              </a:rPr>
              <a:t>regression task.</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Attempting to predict the country a house is in given its features would be a classification task.</a:t>
            </a:r>
            <a:endParaRPr sz="3000">
              <a:solidFill>
                <a:srgbClr val="434343"/>
              </a:solidFill>
              <a:latin typeface="Montserrat"/>
              <a:ea typeface="Montserrat"/>
              <a:cs typeface="Montserrat"/>
              <a:sym typeface="Montserrat"/>
            </a:endParaRPr>
          </a:p>
        </p:txBody>
      </p:sp>
      <p:pic>
        <p:nvPicPr>
          <p:cNvPr descr="watermark.jpg" id="1934" name="Google Shape;1934;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35" name="Google Shape;1935;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9" name="Shape 1939"/>
        <p:cNvGrpSpPr/>
        <p:nvPr/>
      </p:nvGrpSpPr>
      <p:grpSpPr>
        <a:xfrm>
          <a:off x="0" y="0"/>
          <a:ext cx="0" cy="0"/>
          <a:chOff x="0" y="0"/>
          <a:chExt cx="0" cy="0"/>
        </a:xfrm>
      </p:grpSpPr>
      <p:sp>
        <p:nvSpPr>
          <p:cNvPr id="1940" name="Google Shape;194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1" name="Google Shape;1941;p2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You may have heard of some evaluation metrics like accuracy or recall.</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These sort of metrics aren’t useful for regression problems, we need metrics designed for </a:t>
            </a:r>
            <a:r>
              <a:rPr b="1" lang="en" sz="3000">
                <a:solidFill>
                  <a:srgbClr val="434343"/>
                </a:solidFill>
                <a:latin typeface="Montserrat"/>
                <a:ea typeface="Montserrat"/>
                <a:cs typeface="Montserrat"/>
                <a:sym typeface="Montserrat"/>
              </a:rPr>
              <a:t>continuous</a:t>
            </a:r>
            <a:r>
              <a:rPr lang="en" sz="3000">
                <a:solidFill>
                  <a:srgbClr val="434343"/>
                </a:solidFill>
                <a:latin typeface="Montserrat"/>
                <a:ea typeface="Montserrat"/>
                <a:cs typeface="Montserrat"/>
                <a:sym typeface="Montserrat"/>
              </a:rPr>
              <a:t> values!</a:t>
            </a:r>
            <a:endParaRPr sz="3000">
              <a:solidFill>
                <a:srgbClr val="434343"/>
              </a:solidFill>
              <a:latin typeface="Montserrat"/>
              <a:ea typeface="Montserrat"/>
              <a:cs typeface="Montserrat"/>
              <a:sym typeface="Montserrat"/>
            </a:endParaRPr>
          </a:p>
        </p:txBody>
      </p:sp>
      <p:pic>
        <p:nvPicPr>
          <p:cNvPr descr="watermark.jpg" id="1942" name="Google Shape;194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3" name="Google Shape;194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49" name="Google Shape;1949;p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some of the most common evaluation metrics for regression:</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a:t>
            </a:r>
            <a:endParaRPr sz="3000">
              <a:solidFill>
                <a:srgbClr val="434343"/>
              </a:solidFill>
              <a:latin typeface="Montserrat"/>
              <a:ea typeface="Montserrat"/>
              <a:cs typeface="Montserrat"/>
              <a:sym typeface="Montserrat"/>
            </a:endParaRPr>
          </a:p>
          <a:p>
            <a:pPr indent="0" lvl="0" marL="13716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50" name="Google Shape;1950;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1" name="Google Shape;1951;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57" name="Google Shape;1957;p20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metrics shown here apply to any regression task, not just Linear Regression!</a:t>
            </a:r>
            <a:endParaRPr sz="3000">
              <a:solidFill>
                <a:srgbClr val="434343"/>
              </a:solidFill>
              <a:latin typeface="Montserrat"/>
              <a:ea typeface="Montserrat"/>
              <a:cs typeface="Montserrat"/>
              <a:sym typeface="Montserrat"/>
            </a:endParaRPr>
          </a:p>
        </p:txBody>
      </p:sp>
      <p:pic>
        <p:nvPicPr>
          <p:cNvPr descr="watermark.jpg" id="1958" name="Google Shape;1958;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59" name="Google Shape;1959;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65" name="Google Shape;1965;p20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Absolute Error (MAE)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mean of the absolute value of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Easy to understand</a:t>
            </a:r>
            <a:endParaRPr sz="3000">
              <a:solidFill>
                <a:srgbClr val="434343"/>
              </a:solidFill>
              <a:latin typeface="Montserrat"/>
              <a:ea typeface="Montserrat"/>
              <a:cs typeface="Montserrat"/>
              <a:sym typeface="Montserrat"/>
            </a:endParaRPr>
          </a:p>
        </p:txBody>
      </p:sp>
      <p:pic>
        <p:nvPicPr>
          <p:cNvPr descr="watermark.jpg" id="1966" name="Google Shape;1966;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7" name="Google Shape;1967;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descr="Screen Shot 2017-05-01 at 11.04.18 AM.png" id="1968" name="Google Shape;1968;p203"/>
          <p:cNvPicPr preferRelativeResize="0"/>
          <p:nvPr/>
        </p:nvPicPr>
        <p:blipFill>
          <a:blip r:embed="rId4">
            <a:alphaModFix/>
          </a:blip>
          <a:stretch>
            <a:fillRect/>
          </a:stretch>
        </p:blipFill>
        <p:spPr>
          <a:xfrm>
            <a:off x="2150100" y="3323477"/>
            <a:ext cx="5186449" cy="162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 name="Google Shape;240;p4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Carl Friedrich Gauss was born in 1777, which would make him 18 years old at his proclaimed time of discovery!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41" name="Google Shape;241;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 name="Google Shape;242;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3" name="Google Shape;243;p42"/>
          <p:cNvPicPr preferRelativeResize="0"/>
          <p:nvPr/>
        </p:nvPicPr>
        <p:blipFill>
          <a:blip r:embed="rId4">
            <a:alphaModFix/>
          </a:blip>
          <a:stretch>
            <a:fillRect/>
          </a:stretch>
        </p:blipFill>
        <p:spPr>
          <a:xfrm>
            <a:off x="3714750" y="3144363"/>
            <a:ext cx="1714500" cy="19526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pic>
        <p:nvPicPr>
          <p:cNvPr id="1973" name="Google Shape;1973;p204"/>
          <p:cNvPicPr preferRelativeResize="0"/>
          <p:nvPr/>
        </p:nvPicPr>
        <p:blipFill>
          <a:blip r:embed="rId3">
            <a:alphaModFix/>
          </a:blip>
          <a:stretch>
            <a:fillRect/>
          </a:stretch>
        </p:blipFill>
        <p:spPr>
          <a:xfrm>
            <a:off x="2070675" y="1596175"/>
            <a:ext cx="4981824" cy="3623524"/>
          </a:xfrm>
          <a:prstGeom prst="rect">
            <a:avLst/>
          </a:prstGeom>
          <a:noFill/>
          <a:ln>
            <a:noFill/>
          </a:ln>
        </p:spPr>
      </p:pic>
      <p:sp>
        <p:nvSpPr>
          <p:cNvPr id="1974" name="Google Shape;1974;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75" name="Google Shape;1975;p2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76" name="Google Shape;1976;p2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77" name="Google Shape;1977;p2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pic>
        <p:nvPicPr>
          <p:cNvPr id="1982" name="Google Shape;1982;p205"/>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83" name="Google Shape;1983;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84" name="Google Shape;1984;p2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MAE won’t punish large errors however.</a:t>
            </a:r>
            <a:endParaRPr sz="3000">
              <a:solidFill>
                <a:srgbClr val="434343"/>
              </a:solidFill>
              <a:latin typeface="Montserrat"/>
              <a:ea typeface="Montserrat"/>
              <a:cs typeface="Montserrat"/>
              <a:sym typeface="Montserrat"/>
            </a:endParaRPr>
          </a:p>
        </p:txBody>
      </p:sp>
      <p:pic>
        <p:nvPicPr>
          <p:cNvPr descr="watermark.jpg" id="1985" name="Google Shape;1985;p20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86" name="Google Shape;1986;p20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pic>
        <p:nvPicPr>
          <p:cNvPr id="1991" name="Google Shape;1991;p206"/>
          <p:cNvPicPr preferRelativeResize="0"/>
          <p:nvPr/>
        </p:nvPicPr>
        <p:blipFill rotWithShape="1">
          <a:blip r:embed="rId3">
            <a:alphaModFix/>
          </a:blip>
          <a:srcRect b="0" l="0" r="49346" t="53246"/>
          <a:stretch/>
        </p:blipFill>
        <p:spPr>
          <a:xfrm>
            <a:off x="2770950" y="2046550"/>
            <a:ext cx="3359750" cy="2255550"/>
          </a:xfrm>
          <a:prstGeom prst="rect">
            <a:avLst/>
          </a:prstGeom>
          <a:noFill/>
          <a:ln>
            <a:noFill/>
          </a:ln>
        </p:spPr>
      </p:pic>
      <p:sp>
        <p:nvSpPr>
          <p:cNvPr id="1992" name="Google Shape;1992;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993" name="Google Shape;1993;p2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our error metrics to account for these!</a:t>
            </a:r>
            <a:endParaRPr sz="3000">
              <a:solidFill>
                <a:srgbClr val="434343"/>
              </a:solidFill>
              <a:latin typeface="Montserrat"/>
              <a:ea typeface="Montserrat"/>
              <a:cs typeface="Montserrat"/>
              <a:sym typeface="Montserrat"/>
            </a:endParaRPr>
          </a:p>
        </p:txBody>
      </p:sp>
      <p:pic>
        <p:nvPicPr>
          <p:cNvPr descr="watermark.jpg" id="1994" name="Google Shape;1994;p20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95" name="Google Shape;1995;p20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1996" name="Google Shape;1996;p206"/>
          <p:cNvCxnSpPr/>
          <p:nvPr/>
        </p:nvCxnSpPr>
        <p:spPr>
          <a:xfrm flipH="1">
            <a:off x="3857325" y="2275950"/>
            <a:ext cx="978300" cy="428700"/>
          </a:xfrm>
          <a:prstGeom prst="straightConnector1">
            <a:avLst/>
          </a:prstGeom>
          <a:noFill/>
          <a:ln cap="flat" cmpd="sng" w="19050">
            <a:solidFill>
              <a:srgbClr val="FF0000"/>
            </a:solidFill>
            <a:prstDash val="solid"/>
            <a:round/>
            <a:headEnd len="med" w="med" type="triangle"/>
            <a:tailEnd len="med" w="med" type="none"/>
          </a:ln>
        </p:spPr>
      </p:cxnSp>
      <p:cxnSp>
        <p:nvCxnSpPr>
          <p:cNvPr id="1997" name="Google Shape;1997;p206"/>
          <p:cNvCxnSpPr/>
          <p:nvPr/>
        </p:nvCxnSpPr>
        <p:spPr>
          <a:xfrm>
            <a:off x="4871825" y="2251800"/>
            <a:ext cx="0" cy="471000"/>
          </a:xfrm>
          <a:prstGeom prst="straightConnector1">
            <a:avLst/>
          </a:prstGeom>
          <a:noFill/>
          <a:ln cap="flat" cmpd="sng" w="19050">
            <a:solidFill>
              <a:srgbClr val="E06666"/>
            </a:solidFill>
            <a:prstDash val="solid"/>
            <a:round/>
            <a:headEnd len="med" w="med" type="diamond"/>
            <a:tailEnd len="med" w="med" type="diamond"/>
          </a:ln>
        </p:spPr>
      </p:cxn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1" name="Shape 2001"/>
        <p:cNvGrpSpPr/>
        <p:nvPr/>
      </p:nvGrpSpPr>
      <p:grpSpPr>
        <a:xfrm>
          <a:off x="0" y="0"/>
          <a:ext cx="0" cy="0"/>
          <a:chOff x="0" y="0"/>
          <a:chExt cx="0" cy="0"/>
        </a:xfrm>
      </p:grpSpPr>
      <p:pic>
        <p:nvPicPr>
          <p:cNvPr descr="Screen Shot 2017-05-01 at 11.04.25 AM.png" id="2002" name="Google Shape;2002;p207"/>
          <p:cNvPicPr preferRelativeResize="0"/>
          <p:nvPr/>
        </p:nvPicPr>
        <p:blipFill>
          <a:blip r:embed="rId3">
            <a:alphaModFix/>
          </a:blip>
          <a:stretch>
            <a:fillRect/>
          </a:stretch>
        </p:blipFill>
        <p:spPr>
          <a:xfrm>
            <a:off x="1812637" y="3291850"/>
            <a:ext cx="5518726" cy="1737550"/>
          </a:xfrm>
          <a:prstGeom prst="rect">
            <a:avLst/>
          </a:prstGeom>
          <a:noFill/>
          <a:ln>
            <a:noFill/>
          </a:ln>
        </p:spPr>
      </p:pic>
      <p:sp>
        <p:nvSpPr>
          <p:cNvPr id="2003" name="Google Shape;2003;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04" name="Google Shape;2004;p20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Mean Squared Error (MSE)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 with MSE:</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Different units than y.</a:t>
            </a:r>
            <a:endParaRPr sz="3000">
              <a:solidFill>
                <a:srgbClr val="434343"/>
              </a:solidFill>
              <a:latin typeface="Montserrat"/>
              <a:ea typeface="Montserrat"/>
              <a:cs typeface="Montserrat"/>
              <a:sym typeface="Montserrat"/>
            </a:endParaRPr>
          </a:p>
          <a:p>
            <a:pPr indent="-419100" lvl="2" marL="18288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reports units of y squared!</a:t>
            </a:r>
            <a:endParaRPr sz="3000">
              <a:solidFill>
                <a:srgbClr val="434343"/>
              </a:solidFill>
              <a:latin typeface="Montserrat"/>
              <a:ea typeface="Montserrat"/>
              <a:cs typeface="Montserrat"/>
              <a:sym typeface="Montserrat"/>
            </a:endParaRPr>
          </a:p>
        </p:txBody>
      </p:sp>
      <p:pic>
        <p:nvPicPr>
          <p:cNvPr descr="watermark.jpg" id="2005" name="Google Shape;2005;p20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06" name="Google Shape;2006;p20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pic>
        <p:nvPicPr>
          <p:cNvPr descr="Screen Shot 2017-05-01 at 11.04.31 AM.png" id="2011" name="Google Shape;2011;p208"/>
          <p:cNvPicPr preferRelativeResize="0"/>
          <p:nvPr/>
        </p:nvPicPr>
        <p:blipFill>
          <a:blip r:embed="rId3">
            <a:alphaModFix/>
          </a:blip>
          <a:stretch>
            <a:fillRect/>
          </a:stretch>
        </p:blipFill>
        <p:spPr>
          <a:xfrm>
            <a:off x="1862600" y="3278526"/>
            <a:ext cx="5743402" cy="1909150"/>
          </a:xfrm>
          <a:prstGeom prst="rect">
            <a:avLst/>
          </a:prstGeom>
          <a:noFill/>
          <a:ln>
            <a:noFill/>
          </a:ln>
        </p:spPr>
      </p:pic>
      <p:sp>
        <p:nvSpPr>
          <p:cNvPr id="2012" name="Google Shape;2012;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13" name="Google Shape;2013;p20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Root Mean Square Error (RMSE)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root of the  mean of the squared errors.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Most popular (has same units as y)</a:t>
            </a:r>
            <a:endParaRPr sz="3000">
              <a:solidFill>
                <a:srgbClr val="434343"/>
              </a:solidFill>
              <a:latin typeface="Montserrat"/>
              <a:ea typeface="Montserrat"/>
              <a:cs typeface="Montserrat"/>
              <a:sym typeface="Montserrat"/>
            </a:endParaRPr>
          </a:p>
        </p:txBody>
      </p:sp>
      <p:pic>
        <p:nvPicPr>
          <p:cNvPr descr="watermark.jpg" id="2014" name="Google Shape;2014;p20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015" name="Google Shape;2015;p20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1" name="Google Shape;2021;p2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Most common question from students: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What is a good value for RMSE</a:t>
            </a:r>
            <a:r>
              <a:rPr i="1"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is everything!</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RMSE of $10 is fantastic for predicting the price of a house, but horrible for predicting the price of a candy bar!</a:t>
            </a:r>
            <a:endParaRPr sz="2900">
              <a:solidFill>
                <a:srgbClr val="434343"/>
              </a:solidFill>
              <a:latin typeface="Montserrat"/>
              <a:ea typeface="Montserrat"/>
              <a:cs typeface="Montserrat"/>
              <a:sym typeface="Montserrat"/>
            </a:endParaRPr>
          </a:p>
        </p:txBody>
      </p:sp>
      <p:pic>
        <p:nvPicPr>
          <p:cNvPr descr="watermark.jpg" id="2022" name="Google Shape;2022;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3" name="Google Shape;2023;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29" name="Google Shape;2029;p2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Compare your error metric to the average value of the label in your data set to try to get an intuition of its overall performance.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Domain knowledge also plays an important role here!</a:t>
            </a:r>
            <a:endParaRPr sz="2900">
              <a:solidFill>
                <a:srgbClr val="434343"/>
              </a:solidFill>
              <a:latin typeface="Montserrat"/>
              <a:ea typeface="Montserrat"/>
              <a:cs typeface="Montserrat"/>
              <a:sym typeface="Montserrat"/>
            </a:endParaRPr>
          </a:p>
        </p:txBody>
      </p:sp>
      <p:pic>
        <p:nvPicPr>
          <p:cNvPr descr="watermark.jpg" id="2030" name="Google Shape;203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1" name="Google Shape;203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37" name="Google Shape;2037;p2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may create a model to predict how much medication to give, in which case small fluctuations in RMSE may actually be very significant.</a:t>
            </a:r>
            <a:endParaRPr sz="2900">
              <a:solidFill>
                <a:srgbClr val="434343"/>
              </a:solidFill>
              <a:latin typeface="Montserrat"/>
              <a:ea typeface="Montserrat"/>
              <a:cs typeface="Montserrat"/>
              <a:sym typeface="Montserrat"/>
            </a:endParaRPr>
          </a:p>
        </p:txBody>
      </p:sp>
      <p:pic>
        <p:nvPicPr>
          <p:cNvPr descr="watermark.jpg" id="2038" name="Google Shape;2038;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9" name="Google Shape;2039;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Machine Learning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45" name="Google Shape;2045;p2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Context of importance is also necessary to consider. </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create a model to try to improve on existing human performance, we would need some baseline RMSE to compare to.</a:t>
            </a:r>
            <a:endParaRPr sz="2900">
              <a:solidFill>
                <a:srgbClr val="434343"/>
              </a:solidFill>
              <a:latin typeface="Montserrat"/>
              <a:ea typeface="Montserrat"/>
              <a:cs typeface="Montserrat"/>
              <a:sym typeface="Montserrat"/>
            </a:endParaRPr>
          </a:p>
        </p:txBody>
      </p:sp>
      <p:pic>
        <p:nvPicPr>
          <p:cNvPr descr="watermark.jpg" id="2046" name="Google Shape;2046;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7" name="Google Shape;2047;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Evaluating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053" name="Google Shape;2053;p21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jump back to the notebook and calculate these metrics with SciKit-Learn!</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54" name="Google Shape;2054;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5" name="Google Shape;2055;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9" name="Google Shape;249;p4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1808 - Robert Adrain published his formulation of least squares (a year before publication by Gauss).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0" name="Google Shape;250;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1" name="Google Shape;251;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52" name="Google Shape;252;p43"/>
          <p:cNvPicPr preferRelativeResize="0"/>
          <p:nvPr/>
        </p:nvPicPr>
        <p:blipFill>
          <a:blip r:embed="rId4">
            <a:alphaModFix/>
          </a:blip>
          <a:stretch>
            <a:fillRect/>
          </a:stretch>
        </p:blipFill>
        <p:spPr>
          <a:xfrm>
            <a:off x="3543349" y="3057200"/>
            <a:ext cx="1601050" cy="197050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214"/>
          <p:cNvSpPr txBox="1"/>
          <p:nvPr>
            <p:ph type="ctrTitle"/>
          </p:nvPr>
        </p:nvSpPr>
        <p:spPr>
          <a:xfrm>
            <a:off x="311708" y="97170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Evaluating Residuals</a:t>
            </a:r>
            <a:endParaRPr b="1">
              <a:latin typeface="Montserrat"/>
              <a:ea typeface="Montserrat"/>
              <a:cs typeface="Montserrat"/>
              <a:sym typeface="Montserrat"/>
            </a:endParaRPr>
          </a:p>
        </p:txBody>
      </p:sp>
      <p:pic>
        <p:nvPicPr>
          <p:cNvPr descr="watermark.jpg" id="2061" name="Google Shape;2061;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2" name="Google Shape;2062;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68" name="Google Shape;2068;p21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Often for Linear Regression it is a good idea to separately evaluate residuals (</a:t>
            </a:r>
            <a:r>
              <a:rPr b="1" lang="en" sz="3000">
                <a:solidFill>
                  <a:srgbClr val="434343"/>
                </a:solidFill>
                <a:latin typeface="Montserrat"/>
                <a:ea typeface="Montserrat"/>
                <a:cs typeface="Montserrat"/>
                <a:sym typeface="Montserrat"/>
              </a:rPr>
              <a:t>y-ŷ</a:t>
            </a:r>
            <a:r>
              <a:rPr lang="en" sz="30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and not just calculate performance metrics (e.g. RMSE).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why this is important...</a:t>
            </a:r>
            <a:endParaRPr sz="3000">
              <a:solidFill>
                <a:srgbClr val="434343"/>
              </a:solidFill>
              <a:latin typeface="Montserrat"/>
              <a:ea typeface="Montserrat"/>
              <a:cs typeface="Montserrat"/>
              <a:sym typeface="Montserrat"/>
            </a:endParaRPr>
          </a:p>
        </p:txBody>
      </p:sp>
      <p:pic>
        <p:nvPicPr>
          <p:cNvPr descr="watermark.jpg" id="2069" name="Google Shape;2069;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0" name="Google Shape;2070;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2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76" name="Google Shape;2076;p21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Anscombe’s quartet:</a:t>
            </a:r>
            <a:endParaRPr sz="3000">
              <a:solidFill>
                <a:srgbClr val="434343"/>
              </a:solidFill>
              <a:latin typeface="Montserrat"/>
              <a:ea typeface="Montserrat"/>
              <a:cs typeface="Montserrat"/>
              <a:sym typeface="Montserrat"/>
            </a:endParaRPr>
          </a:p>
        </p:txBody>
      </p:sp>
      <p:pic>
        <p:nvPicPr>
          <p:cNvPr descr="watermark.jpg" id="2077" name="Google Shape;2077;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8" name="Google Shape;2078;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9" name="Google Shape;2079;p216"/>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85" name="Google Shape;2085;p21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Clearly Linear Regression is not suitable!</a:t>
            </a:r>
            <a:endParaRPr sz="3000">
              <a:solidFill>
                <a:srgbClr val="434343"/>
              </a:solidFill>
              <a:latin typeface="Montserrat"/>
              <a:ea typeface="Montserrat"/>
              <a:cs typeface="Montserrat"/>
              <a:sym typeface="Montserrat"/>
            </a:endParaRPr>
          </a:p>
        </p:txBody>
      </p:sp>
      <p:pic>
        <p:nvPicPr>
          <p:cNvPr descr="watermark.jpg" id="2086" name="Google Shape;2086;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7" name="Google Shape;2087;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88" name="Google Shape;2088;p217"/>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094" name="Google Shape;2094;p21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how can we tell if we’re dealing with more than one x feature?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not see this discrepancy of fit visually if we have multiple features!</a:t>
            </a:r>
            <a:endParaRPr sz="3000">
              <a:solidFill>
                <a:srgbClr val="434343"/>
              </a:solidFill>
              <a:latin typeface="Montserrat"/>
              <a:ea typeface="Montserrat"/>
              <a:cs typeface="Montserrat"/>
              <a:sym typeface="Montserrat"/>
            </a:endParaRPr>
          </a:p>
        </p:txBody>
      </p:sp>
      <p:pic>
        <p:nvPicPr>
          <p:cNvPr descr="watermark.jpg" id="2095" name="Google Shape;2095;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6" name="Google Shape;2096;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02" name="Google Shape;2102;p219"/>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we could do is plot residual error against true y values.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Consider an appropriate data set:</a:t>
            </a:r>
            <a:endParaRPr sz="3000">
              <a:solidFill>
                <a:srgbClr val="434343"/>
              </a:solidFill>
              <a:latin typeface="Montserrat"/>
              <a:ea typeface="Montserrat"/>
              <a:cs typeface="Montserrat"/>
              <a:sym typeface="Montserrat"/>
            </a:endParaRPr>
          </a:p>
        </p:txBody>
      </p:sp>
      <p:pic>
        <p:nvPicPr>
          <p:cNvPr descr="watermark.jpg" id="2103" name="Google Shape;2103;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04" name="Google Shape;2104;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05" name="Google Shape;2105;p219"/>
          <p:cNvPicPr preferRelativeResize="0"/>
          <p:nvPr/>
        </p:nvPicPr>
        <p:blipFill rotWithShape="1">
          <a:blip r:embed="rId4">
            <a:alphaModFix/>
          </a:blip>
          <a:srcRect b="51430" l="0" r="50999" t="0"/>
          <a:stretch/>
        </p:blipFill>
        <p:spPr>
          <a:xfrm>
            <a:off x="2970352" y="2769725"/>
            <a:ext cx="3084450" cy="22229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9" name="Shape 2109"/>
        <p:cNvGrpSpPr/>
        <p:nvPr/>
      </p:nvGrpSpPr>
      <p:grpSpPr>
        <a:xfrm>
          <a:off x="0" y="0"/>
          <a:ext cx="0" cy="0"/>
          <a:chOff x="0" y="0"/>
          <a:chExt cx="0" cy="0"/>
        </a:xfrm>
      </p:grpSpPr>
      <p:sp>
        <p:nvSpPr>
          <p:cNvPr id="2110" name="Google Shape;2110;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11" name="Google Shape;2111;p22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12" name="Google Shape;2112;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3" name="Google Shape;2113;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14" name="Google Shape;2114;p220"/>
          <p:cNvPicPr preferRelativeResize="0"/>
          <p:nvPr/>
        </p:nvPicPr>
        <p:blipFill>
          <a:blip r:embed="rId4">
            <a:alphaModFix/>
          </a:blip>
          <a:stretch>
            <a:fillRect/>
          </a:stretch>
        </p:blipFill>
        <p:spPr>
          <a:xfrm>
            <a:off x="2656725" y="2305825"/>
            <a:ext cx="3638550" cy="24955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0" name="Google Shape;2120;p22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residual errors should be random and close to a normal distribution.</a:t>
            </a:r>
            <a:endParaRPr sz="3000">
              <a:solidFill>
                <a:srgbClr val="434343"/>
              </a:solidFill>
              <a:latin typeface="Montserrat"/>
              <a:ea typeface="Montserrat"/>
              <a:cs typeface="Montserrat"/>
              <a:sym typeface="Montserrat"/>
            </a:endParaRPr>
          </a:p>
        </p:txBody>
      </p:sp>
      <p:pic>
        <p:nvPicPr>
          <p:cNvPr descr="watermark.jpg" id="2121" name="Google Shape;2121;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2" name="Google Shape;2122;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23" name="Google Shape;2123;p221"/>
          <p:cNvPicPr preferRelativeResize="0"/>
          <p:nvPr/>
        </p:nvPicPr>
        <p:blipFill>
          <a:blip r:embed="rId4">
            <a:alphaModFix/>
          </a:blip>
          <a:stretch>
            <a:fillRect/>
          </a:stretch>
        </p:blipFill>
        <p:spPr>
          <a:xfrm>
            <a:off x="2842800" y="2265800"/>
            <a:ext cx="3733800" cy="249555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29" name="Google Shape;2129;p22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shows residual error vs. true y value.</a:t>
            </a:r>
            <a:endParaRPr sz="3000">
              <a:solidFill>
                <a:srgbClr val="434343"/>
              </a:solidFill>
              <a:latin typeface="Montserrat"/>
              <a:ea typeface="Montserrat"/>
              <a:cs typeface="Montserrat"/>
              <a:sym typeface="Montserrat"/>
            </a:endParaRPr>
          </a:p>
        </p:txBody>
      </p:sp>
      <p:pic>
        <p:nvPicPr>
          <p:cNvPr descr="watermark.jpg" id="2130" name="Google Shape;2130;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1" name="Google Shape;2131;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32" name="Google Shape;2132;p222"/>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38" name="Google Shape;2138;p22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should be no clear line or curve.</a:t>
            </a:r>
            <a:endParaRPr sz="3000">
              <a:solidFill>
                <a:srgbClr val="434343"/>
              </a:solidFill>
              <a:latin typeface="Montserrat"/>
              <a:ea typeface="Montserrat"/>
              <a:cs typeface="Montserrat"/>
              <a:sym typeface="Montserrat"/>
            </a:endParaRPr>
          </a:p>
        </p:txBody>
      </p:sp>
      <p:pic>
        <p:nvPicPr>
          <p:cNvPr descr="watermark.jpg" id="2139" name="Google Shape;2139;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0" name="Google Shape;2140;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41" name="Google Shape;2141;p223"/>
          <p:cNvPicPr preferRelativeResize="0"/>
          <p:nvPr/>
        </p:nvPicPr>
        <p:blipFill>
          <a:blip r:embed="rId4">
            <a:alphaModFix/>
          </a:blip>
          <a:stretch>
            <a:fillRect/>
          </a:stretch>
        </p:blipFill>
        <p:spPr>
          <a:xfrm>
            <a:off x="2695575" y="2096063"/>
            <a:ext cx="3752850" cy="2524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08" name="Google Shape;108;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machine learning algorithm we will explore is also one of the oldest!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have a quick overview of what is covered in this section of the course.</a:t>
            </a:r>
            <a:endParaRPr sz="2900">
              <a:solidFill>
                <a:srgbClr val="434343"/>
              </a:solidFill>
              <a:latin typeface="Montserrat"/>
              <a:ea typeface="Montserrat"/>
              <a:cs typeface="Montserrat"/>
              <a:sym typeface="Montserrat"/>
            </a:endParaRPr>
          </a:p>
        </p:txBody>
      </p:sp>
      <p:pic>
        <p:nvPicPr>
          <p:cNvPr descr="watermark.jpg" id="109" name="Google Shape;109;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 name="Google Shape;110;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58" name="Google Shape;258;p4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Whatever the case of invention may be, let’s build an intuitive understanding of linear regression!</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59" name="Google Shape;259;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0" name="Google Shape;260;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5" name="Shape 2145"/>
        <p:cNvGrpSpPr/>
        <p:nvPr/>
      </p:nvGrpSpPr>
      <p:grpSpPr>
        <a:xfrm>
          <a:off x="0" y="0"/>
          <a:ext cx="0" cy="0"/>
          <a:chOff x="0" y="0"/>
          <a:chExt cx="0" cy="0"/>
        </a:xfrm>
      </p:grpSpPr>
      <p:sp>
        <p:nvSpPr>
          <p:cNvPr id="2146" name="Google Shape;2146;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47" name="Google Shape;2147;p22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48" name="Google Shape;2148;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9" name="Google Shape;2149;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0" name="Google Shape;2150;p224"/>
          <p:cNvPicPr preferRelativeResize="0"/>
          <p:nvPr/>
        </p:nvPicPr>
        <p:blipFill>
          <a:blip r:embed="rId4">
            <a:alphaModFix/>
          </a:blip>
          <a:stretch>
            <a:fillRect/>
          </a:stretch>
        </p:blipFill>
        <p:spPr>
          <a:xfrm>
            <a:off x="2285563" y="1759300"/>
            <a:ext cx="4572883" cy="33247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56" name="Google Shape;2156;p22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57" name="Google Shape;2157;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8" name="Google Shape;2158;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59" name="Google Shape;2159;p225"/>
          <p:cNvPicPr preferRelativeResize="0"/>
          <p:nvPr/>
        </p:nvPicPr>
        <p:blipFill rotWithShape="1">
          <a:blip r:embed="rId4">
            <a:alphaModFix/>
          </a:blip>
          <a:srcRect b="51157" l="51562" r="1102" t="2638"/>
          <a:stretch/>
        </p:blipFill>
        <p:spPr>
          <a:xfrm>
            <a:off x="2848375" y="2208275"/>
            <a:ext cx="3232399" cy="22940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sp>
        <p:nvSpPr>
          <p:cNvPr id="2164" name="Google Shape;2164;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65" name="Google Shape;2165;p22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66" name="Google Shape;2166;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7" name="Google Shape;2167;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68" name="Google Shape;2168;p226"/>
          <p:cNvPicPr preferRelativeResize="0"/>
          <p:nvPr/>
        </p:nvPicPr>
        <p:blipFill>
          <a:blip r:embed="rId4">
            <a:alphaModFix/>
          </a:blip>
          <a:stretch>
            <a:fillRect/>
          </a:stretch>
        </p:blipFill>
        <p:spPr>
          <a:xfrm>
            <a:off x="41150" y="2590475"/>
            <a:ext cx="2884550" cy="1978400"/>
          </a:xfrm>
          <a:prstGeom prst="rect">
            <a:avLst/>
          </a:prstGeom>
          <a:noFill/>
          <a:ln>
            <a:noFill/>
          </a:ln>
        </p:spPr>
      </p:pic>
      <p:pic>
        <p:nvPicPr>
          <p:cNvPr id="2169" name="Google Shape;2169;p226"/>
          <p:cNvPicPr preferRelativeResize="0"/>
          <p:nvPr/>
        </p:nvPicPr>
        <p:blipFill>
          <a:blip r:embed="rId5">
            <a:alphaModFix/>
          </a:blip>
          <a:stretch>
            <a:fillRect/>
          </a:stretch>
        </p:blipFill>
        <p:spPr>
          <a:xfrm>
            <a:off x="3028498" y="2590475"/>
            <a:ext cx="3049077" cy="2037900"/>
          </a:xfrm>
          <a:prstGeom prst="rect">
            <a:avLst/>
          </a:prstGeom>
          <a:noFill/>
          <a:ln>
            <a:noFill/>
          </a:ln>
        </p:spPr>
      </p:pic>
      <p:pic>
        <p:nvPicPr>
          <p:cNvPr id="2170" name="Google Shape;2170;p226"/>
          <p:cNvPicPr preferRelativeResize="0"/>
          <p:nvPr/>
        </p:nvPicPr>
        <p:blipFill>
          <a:blip r:embed="rId6">
            <a:alphaModFix/>
          </a:blip>
          <a:stretch>
            <a:fillRect/>
          </a:stretch>
        </p:blipFill>
        <p:spPr>
          <a:xfrm>
            <a:off x="6105150" y="2568100"/>
            <a:ext cx="2975126" cy="197840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76" name="Google Shape;2176;p227"/>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77" name="Google Shape;2177;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79" name="Google Shape;2179;p227"/>
          <p:cNvPicPr preferRelativeResize="0"/>
          <p:nvPr/>
        </p:nvPicPr>
        <p:blipFill>
          <a:blip r:embed="rId4">
            <a:alphaModFix/>
          </a:blip>
          <a:stretch>
            <a:fillRect/>
          </a:stretch>
        </p:blipFill>
        <p:spPr>
          <a:xfrm>
            <a:off x="2799600" y="2389800"/>
            <a:ext cx="3749125" cy="249310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3" name="Shape 2183"/>
        <p:cNvGrpSpPr/>
        <p:nvPr/>
      </p:nvGrpSpPr>
      <p:grpSpPr>
        <a:xfrm>
          <a:off x="0" y="0"/>
          <a:ext cx="0" cy="0"/>
          <a:chOff x="0" y="0"/>
          <a:chExt cx="0" cy="0"/>
        </a:xfrm>
      </p:grpSpPr>
      <p:sp>
        <p:nvSpPr>
          <p:cNvPr id="2184" name="Google Shape;2184;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85" name="Google Shape;2185;p228"/>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non valid datasets?</a:t>
            </a:r>
            <a:endParaRPr sz="3000">
              <a:solidFill>
                <a:srgbClr val="434343"/>
              </a:solidFill>
              <a:latin typeface="Montserrat"/>
              <a:ea typeface="Montserrat"/>
              <a:cs typeface="Montserrat"/>
              <a:sym typeface="Montserrat"/>
            </a:endParaRPr>
          </a:p>
        </p:txBody>
      </p:sp>
      <p:pic>
        <p:nvPicPr>
          <p:cNvPr descr="watermark.jpg" id="2186" name="Google Shape;2186;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87" name="Google Shape;2187;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188" name="Google Shape;2188;p228"/>
          <p:cNvPicPr preferRelativeResize="0"/>
          <p:nvPr/>
        </p:nvPicPr>
        <p:blipFill rotWithShape="1">
          <a:blip r:embed="rId4">
            <a:alphaModFix/>
          </a:blip>
          <a:srcRect b="0" l="50700" r="0" t="49806"/>
          <a:stretch/>
        </p:blipFill>
        <p:spPr>
          <a:xfrm>
            <a:off x="2798051" y="2016800"/>
            <a:ext cx="3447751" cy="2552074"/>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pic>
        <p:nvPicPr>
          <p:cNvPr id="2193" name="Google Shape;2193;p229"/>
          <p:cNvPicPr preferRelativeResize="0"/>
          <p:nvPr/>
        </p:nvPicPr>
        <p:blipFill>
          <a:blip r:embed="rId3">
            <a:alphaModFix/>
          </a:blip>
          <a:stretch>
            <a:fillRect/>
          </a:stretch>
        </p:blipFill>
        <p:spPr>
          <a:xfrm>
            <a:off x="3046812" y="2559812"/>
            <a:ext cx="3012449" cy="2013425"/>
          </a:xfrm>
          <a:prstGeom prst="rect">
            <a:avLst/>
          </a:prstGeom>
          <a:noFill/>
          <a:ln>
            <a:noFill/>
          </a:ln>
        </p:spPr>
      </p:pic>
      <p:pic>
        <p:nvPicPr>
          <p:cNvPr id="2194" name="Google Shape;2194;p229"/>
          <p:cNvPicPr preferRelativeResize="0"/>
          <p:nvPr/>
        </p:nvPicPr>
        <p:blipFill>
          <a:blip r:embed="rId4">
            <a:alphaModFix/>
          </a:blip>
          <a:stretch>
            <a:fillRect/>
          </a:stretch>
        </p:blipFill>
        <p:spPr>
          <a:xfrm>
            <a:off x="48575" y="2529153"/>
            <a:ext cx="2935600" cy="2013422"/>
          </a:xfrm>
          <a:prstGeom prst="rect">
            <a:avLst/>
          </a:prstGeom>
          <a:noFill/>
          <a:ln>
            <a:noFill/>
          </a:ln>
        </p:spPr>
      </p:pic>
      <p:sp>
        <p:nvSpPr>
          <p:cNvPr id="2195" name="Google Shape;2195;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196" name="Google Shape;2196;p229"/>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197" name="Google Shape;2197;p229"/>
          <p:cNvPicPr preferRelativeResize="0"/>
          <p:nvPr/>
        </p:nvPicPr>
        <p:blipFill rotWithShape="1">
          <a:blip r:embed="rId5">
            <a:alphaModFix/>
          </a:blip>
          <a:srcRect b="38251" l="51048" r="35216" t="14424"/>
          <a:stretch/>
        </p:blipFill>
        <p:spPr>
          <a:xfrm>
            <a:off x="152400" y="152400"/>
            <a:ext cx="890025" cy="859476"/>
          </a:xfrm>
          <a:prstGeom prst="rect">
            <a:avLst/>
          </a:prstGeom>
          <a:noFill/>
          <a:ln>
            <a:noFill/>
          </a:ln>
        </p:spPr>
      </p:pic>
      <p:pic>
        <p:nvPicPr>
          <p:cNvPr descr="watermark.jpg" id="2198" name="Google Shape;2198;p229"/>
          <p:cNvPicPr preferRelativeResize="0"/>
          <p:nvPr/>
        </p:nvPicPr>
        <p:blipFill rotWithShape="1">
          <a:blip r:embed="rId5">
            <a:alphaModFix/>
          </a:blip>
          <a:srcRect b="38442" l="-230" r="230" t="8854"/>
          <a:stretch/>
        </p:blipFill>
        <p:spPr>
          <a:xfrm>
            <a:off x="-76200" y="4801375"/>
            <a:ext cx="2315821" cy="342126"/>
          </a:xfrm>
          <a:prstGeom prst="rect">
            <a:avLst/>
          </a:prstGeom>
          <a:noFill/>
          <a:ln>
            <a:noFill/>
          </a:ln>
        </p:spPr>
      </p:pic>
      <p:pic>
        <p:nvPicPr>
          <p:cNvPr id="2199" name="Google Shape;2199;p229"/>
          <p:cNvPicPr preferRelativeResize="0"/>
          <p:nvPr/>
        </p:nvPicPr>
        <p:blipFill>
          <a:blip r:embed="rId6">
            <a:alphaModFix/>
          </a:blip>
          <a:stretch>
            <a:fillRect/>
          </a:stretch>
        </p:blipFill>
        <p:spPr>
          <a:xfrm>
            <a:off x="6059250" y="2548649"/>
            <a:ext cx="2935600" cy="1974437"/>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3" name="Shape 2203"/>
        <p:cNvGrpSpPr/>
        <p:nvPr/>
      </p:nvGrpSpPr>
      <p:grpSpPr>
        <a:xfrm>
          <a:off x="0" y="0"/>
          <a:ext cx="0" cy="0"/>
          <a:chOff x="0" y="0"/>
          <a:chExt cx="0" cy="0"/>
        </a:xfrm>
      </p:grpSpPr>
      <p:sp>
        <p:nvSpPr>
          <p:cNvPr id="2204" name="Google Shape;2204;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05" name="Google Shape;2205;p230"/>
          <p:cNvSpPr txBox="1"/>
          <p:nvPr>
            <p:ph idx="1" type="body"/>
          </p:nvPr>
        </p:nvSpPr>
        <p:spPr>
          <a:xfrm>
            <a:off x="311700" y="1152475"/>
            <a:ext cx="8796000" cy="16503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Residual plot showing a clear pattern, indicating Linear Regression no valid!</a:t>
            </a:r>
            <a:endParaRPr sz="3000">
              <a:solidFill>
                <a:srgbClr val="434343"/>
              </a:solidFill>
              <a:latin typeface="Montserrat"/>
              <a:ea typeface="Montserrat"/>
              <a:cs typeface="Montserrat"/>
              <a:sym typeface="Montserrat"/>
            </a:endParaRPr>
          </a:p>
        </p:txBody>
      </p:sp>
      <p:pic>
        <p:nvPicPr>
          <p:cNvPr descr="watermark.jpg" id="2206" name="Google Shape;2206;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7" name="Google Shape;2207;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208" name="Google Shape;2208;p230"/>
          <p:cNvPicPr preferRelativeResize="0"/>
          <p:nvPr/>
        </p:nvPicPr>
        <p:blipFill>
          <a:blip r:embed="rId4">
            <a:alphaModFix/>
          </a:blip>
          <a:stretch>
            <a:fillRect/>
          </a:stretch>
        </p:blipFill>
        <p:spPr>
          <a:xfrm>
            <a:off x="2843151" y="2391150"/>
            <a:ext cx="3697900" cy="2487175"/>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14" name="Google Shape;2214;p23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creating these plots with Python and our model results!</a:t>
            </a:r>
            <a:endParaRPr sz="3000">
              <a:solidFill>
                <a:srgbClr val="434343"/>
              </a:solidFill>
              <a:latin typeface="Montserrat"/>
              <a:ea typeface="Montserrat"/>
              <a:cs typeface="Montserrat"/>
              <a:sym typeface="Montserrat"/>
            </a:endParaRPr>
          </a:p>
        </p:txBody>
      </p:sp>
      <p:pic>
        <p:nvPicPr>
          <p:cNvPr descr="watermark.jpg" id="2215" name="Google Shape;2215;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16" name="Google Shape;2216;p2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232"/>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Model Deployment</a:t>
            </a:r>
            <a:endParaRPr b="1">
              <a:latin typeface="Montserrat"/>
              <a:ea typeface="Montserrat"/>
              <a:cs typeface="Montserrat"/>
              <a:sym typeface="Montserrat"/>
            </a:endParaRPr>
          </a:p>
        </p:txBody>
      </p:sp>
      <p:pic>
        <p:nvPicPr>
          <p:cNvPr descr="watermark.jpg" id="2222" name="Google Shape;2222;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23" name="Google Shape;2223;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7" name="Shape 2227"/>
        <p:cNvGrpSpPr/>
        <p:nvPr/>
      </p:nvGrpSpPr>
      <p:grpSpPr>
        <a:xfrm>
          <a:off x="0" y="0"/>
          <a:ext cx="0" cy="0"/>
          <a:chOff x="0" y="0"/>
          <a:chExt cx="0" cy="0"/>
        </a:xfrm>
      </p:grpSpPr>
      <p:sp>
        <p:nvSpPr>
          <p:cNvPr id="2228" name="Google Shape;2228;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29" name="Google Shape;2229;p23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We’re almost done with our first machine learning run through!</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quickly review what we’ve done so far in the ML process.</a:t>
            </a:r>
            <a:endParaRPr sz="3000">
              <a:solidFill>
                <a:srgbClr val="434343"/>
              </a:solidFill>
              <a:latin typeface="Montserrat"/>
              <a:ea typeface="Montserrat"/>
              <a:cs typeface="Montserrat"/>
              <a:sym typeface="Montserrat"/>
            </a:endParaRPr>
          </a:p>
        </p:txBody>
      </p:sp>
      <p:pic>
        <p:nvPicPr>
          <p:cNvPr descr="watermark.jpg" id="2230" name="Google Shape;2230;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1" name="Google Shape;2231;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66" name="Google Shape;266;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Put simply, a linear relationship implies some constant straight line relationship.</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simplest possible being y = x.</a:t>
            </a:r>
            <a:endParaRPr sz="2900">
              <a:solidFill>
                <a:srgbClr val="434343"/>
              </a:solidFill>
              <a:latin typeface="Montserrat"/>
              <a:ea typeface="Montserrat"/>
              <a:cs typeface="Montserrat"/>
              <a:sym typeface="Montserrat"/>
            </a:endParaRPr>
          </a:p>
        </p:txBody>
      </p:sp>
      <p:pic>
        <p:nvPicPr>
          <p:cNvPr descr="watermark.jpg" id="267" name="Google Shape;26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8" name="Google Shape;268;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69" name="Google Shape;269;p45"/>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37" name="Google Shape;2237;p234"/>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a:t>
            </a:r>
            <a:r>
              <a:rPr lang="en" sz="2900">
                <a:solidFill>
                  <a:srgbClr val="434343"/>
                </a:solidFill>
                <a:latin typeface="Montserrat"/>
                <a:ea typeface="Montserrat"/>
                <a:cs typeface="Montserrat"/>
                <a:sym typeface="Montserrat"/>
              </a:rPr>
              <a:t> Process</a:t>
            </a:r>
            <a:endParaRPr b="1" sz="2900">
              <a:solidFill>
                <a:srgbClr val="434343"/>
              </a:solidFill>
              <a:latin typeface="Montserrat"/>
              <a:ea typeface="Montserrat"/>
              <a:cs typeface="Montserrat"/>
              <a:sym typeface="Montserrat"/>
            </a:endParaRPr>
          </a:p>
        </p:txBody>
      </p:sp>
      <p:pic>
        <p:nvPicPr>
          <p:cNvPr descr="watermark.jpg" id="2238" name="Google Shape;2238;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9" name="Google Shape;2239;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40" name="Google Shape;2240;p234"/>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41" name="Google Shape;2241;p234"/>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42" name="Google Shape;2242;p234"/>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43" name="Google Shape;2243;p234"/>
          <p:cNvCxnSpPr>
            <a:stCxn id="2240" idx="3"/>
            <a:endCxn id="2242"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44" name="Google Shape;2244;p234"/>
          <p:cNvCxnSpPr>
            <a:stCxn id="2240" idx="3"/>
            <a:endCxn id="2241"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45" name="Google Shape;2245;p234"/>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46" name="Google Shape;2246;p234"/>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47" name="Google Shape;2247;p234"/>
          <p:cNvCxnSpPr>
            <a:stCxn id="2241" idx="3"/>
            <a:endCxn id="2245"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48" name="Google Shape;2248;p234"/>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49" name="Google Shape;2249;p234"/>
          <p:cNvCxnSpPr>
            <a:stCxn id="2245" idx="2"/>
            <a:endCxn id="2248"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50" name="Google Shape;2250;p234"/>
          <p:cNvCxnSpPr>
            <a:stCxn id="2242" idx="3"/>
            <a:endCxn id="2248"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51" name="Google Shape;2251;p234"/>
          <p:cNvCxnSpPr>
            <a:stCxn id="2245" idx="0"/>
            <a:endCxn id="2246"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52" name="Google Shape;2252;p234"/>
          <p:cNvCxnSpPr>
            <a:stCxn id="2246" idx="2"/>
            <a:endCxn id="2245"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53" name="Google Shape;2253;p234"/>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54" name="Google Shape;2254;p234"/>
          <p:cNvCxnSpPr>
            <a:stCxn id="2246" idx="3"/>
            <a:endCxn id="2253"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900">
                <a:solidFill>
                  <a:srgbClr val="434343"/>
                </a:solidFill>
                <a:latin typeface="Montserrat"/>
                <a:ea typeface="Montserrat"/>
                <a:cs typeface="Montserrat"/>
                <a:sym typeface="Montserrat"/>
              </a:rPr>
              <a:t>Supervised</a:t>
            </a:r>
            <a:r>
              <a:rPr lang="en" sz="2900">
                <a:solidFill>
                  <a:srgbClr val="434343"/>
                </a:solidFill>
                <a:latin typeface="Montserrat"/>
                <a:ea typeface="Montserrat"/>
                <a:cs typeface="Montserrat"/>
                <a:sym typeface="Montserrat"/>
              </a:rPr>
              <a:t> Machine Learning Process</a:t>
            </a:r>
            <a:endParaRPr>
              <a:latin typeface="Montserrat"/>
              <a:ea typeface="Montserrat"/>
              <a:cs typeface="Montserrat"/>
              <a:sym typeface="Montserrat"/>
            </a:endParaRPr>
          </a:p>
        </p:txBody>
      </p:sp>
      <p:sp>
        <p:nvSpPr>
          <p:cNvPr id="2260" name="Google Shape;2260;p235"/>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the Supervised ML Process</a:t>
            </a:r>
            <a:endParaRPr b="1" sz="2900">
              <a:solidFill>
                <a:srgbClr val="434343"/>
              </a:solidFill>
              <a:latin typeface="Montserrat"/>
              <a:ea typeface="Montserrat"/>
              <a:cs typeface="Montserrat"/>
              <a:sym typeface="Montserrat"/>
            </a:endParaRPr>
          </a:p>
        </p:txBody>
      </p:sp>
      <p:pic>
        <p:nvPicPr>
          <p:cNvPr descr="watermark.jpg" id="2261" name="Google Shape;2261;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62" name="Google Shape;2262;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63" name="Google Shape;2263;p235"/>
          <p:cNvSpPr/>
          <p:nvPr/>
        </p:nvSpPr>
        <p:spPr>
          <a:xfrm>
            <a:off x="71125" y="2621900"/>
            <a:ext cx="1133700" cy="796800"/>
          </a:xfrm>
          <a:prstGeom prst="roundRect">
            <a:avLst>
              <a:gd fmla="val 16667" name="adj"/>
            </a:avLst>
          </a:prstGeom>
          <a:solidFill>
            <a:srgbClr val="F9CB9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X and 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a:t>
            </a:r>
            <a:endParaRPr b="1" sz="1700">
              <a:latin typeface="Montserrat"/>
              <a:ea typeface="Montserrat"/>
              <a:cs typeface="Montserrat"/>
              <a:sym typeface="Montserrat"/>
            </a:endParaRPr>
          </a:p>
        </p:txBody>
      </p:sp>
      <p:sp>
        <p:nvSpPr>
          <p:cNvPr id="2264" name="Google Shape;2264;p235"/>
          <p:cNvSpPr/>
          <p:nvPr/>
        </p:nvSpPr>
        <p:spPr>
          <a:xfrm>
            <a:off x="1564600" y="1956700"/>
            <a:ext cx="12855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Training Data Set</a:t>
            </a:r>
            <a:endParaRPr b="1" sz="1700">
              <a:latin typeface="Montserrat"/>
              <a:ea typeface="Montserrat"/>
              <a:cs typeface="Montserrat"/>
              <a:sym typeface="Montserrat"/>
            </a:endParaRPr>
          </a:p>
        </p:txBody>
      </p:sp>
      <p:sp>
        <p:nvSpPr>
          <p:cNvPr id="2265" name="Google Shape;2265;p235"/>
          <p:cNvSpPr/>
          <p:nvPr/>
        </p:nvSpPr>
        <p:spPr>
          <a:xfrm>
            <a:off x="1312100" y="3569500"/>
            <a:ext cx="1434300" cy="796800"/>
          </a:xfrm>
          <a:prstGeom prst="roundRect">
            <a:avLst>
              <a:gd fmla="val 16667" name="adj"/>
            </a:avLst>
          </a:prstGeom>
          <a:solidFill>
            <a:srgbClr val="FCE5C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Test</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Data Set</a:t>
            </a:r>
            <a:endParaRPr b="1" sz="1700">
              <a:latin typeface="Montserrat"/>
              <a:ea typeface="Montserrat"/>
              <a:cs typeface="Montserrat"/>
              <a:sym typeface="Montserrat"/>
            </a:endParaRPr>
          </a:p>
        </p:txBody>
      </p:sp>
      <p:cxnSp>
        <p:nvCxnSpPr>
          <p:cNvPr id="2266" name="Google Shape;2266;p235"/>
          <p:cNvCxnSpPr>
            <a:stCxn id="2263" idx="3"/>
            <a:endCxn id="2265" idx="0"/>
          </p:cNvCxnSpPr>
          <p:nvPr/>
        </p:nvCxnSpPr>
        <p:spPr>
          <a:xfrm>
            <a:off x="1204825" y="3020300"/>
            <a:ext cx="824400" cy="549300"/>
          </a:xfrm>
          <a:prstGeom prst="curvedConnector2">
            <a:avLst/>
          </a:prstGeom>
          <a:noFill/>
          <a:ln cap="flat" cmpd="sng" w="19050">
            <a:solidFill>
              <a:schemeClr val="dk2"/>
            </a:solidFill>
            <a:prstDash val="solid"/>
            <a:round/>
            <a:headEnd len="med" w="med" type="none"/>
            <a:tailEnd len="med" w="med" type="triangle"/>
          </a:ln>
        </p:spPr>
      </p:cxnSp>
      <p:cxnSp>
        <p:nvCxnSpPr>
          <p:cNvPr id="2267" name="Google Shape;2267;p235"/>
          <p:cNvCxnSpPr>
            <a:stCxn id="2263" idx="3"/>
            <a:endCxn id="2264" idx="1"/>
          </p:cNvCxnSpPr>
          <p:nvPr/>
        </p:nvCxnSpPr>
        <p:spPr>
          <a:xfrm flipH="1" rot="10800000">
            <a:off x="1204825" y="2355200"/>
            <a:ext cx="359700" cy="665100"/>
          </a:xfrm>
          <a:prstGeom prst="curvedConnector3">
            <a:avLst>
              <a:gd fmla="val 50010" name="adj1"/>
            </a:avLst>
          </a:prstGeom>
          <a:noFill/>
          <a:ln cap="flat" cmpd="sng" w="19050">
            <a:solidFill>
              <a:schemeClr val="dk2"/>
            </a:solidFill>
            <a:prstDash val="solid"/>
            <a:round/>
            <a:headEnd len="med" w="med" type="none"/>
            <a:tailEnd len="med" w="med" type="triangle"/>
          </a:ln>
        </p:spPr>
      </p:cxnSp>
      <p:sp>
        <p:nvSpPr>
          <p:cNvPr id="2268" name="Google Shape;2268;p235"/>
          <p:cNvSpPr/>
          <p:nvPr/>
        </p:nvSpPr>
        <p:spPr>
          <a:xfrm>
            <a:off x="3539188"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Fit/Train</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sp>
        <p:nvSpPr>
          <p:cNvPr id="2269" name="Google Shape;2269;p235"/>
          <p:cNvSpPr/>
          <p:nvPr/>
        </p:nvSpPr>
        <p:spPr>
          <a:xfrm>
            <a:off x="5475400" y="2559250"/>
            <a:ext cx="1562700" cy="7968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Adjust as Needed</a:t>
            </a:r>
            <a:endParaRPr b="1" sz="1700">
              <a:latin typeface="Montserrat"/>
              <a:ea typeface="Montserrat"/>
              <a:cs typeface="Montserrat"/>
              <a:sym typeface="Montserrat"/>
            </a:endParaRPr>
          </a:p>
        </p:txBody>
      </p:sp>
      <p:cxnSp>
        <p:nvCxnSpPr>
          <p:cNvPr id="2270" name="Google Shape;2270;p235"/>
          <p:cNvCxnSpPr>
            <a:stCxn id="2264" idx="3"/>
            <a:endCxn id="2268" idx="0"/>
          </p:cNvCxnSpPr>
          <p:nvPr/>
        </p:nvCxnSpPr>
        <p:spPr>
          <a:xfrm>
            <a:off x="2850100" y="2355100"/>
            <a:ext cx="1470300" cy="204300"/>
          </a:xfrm>
          <a:prstGeom prst="curvedConnector2">
            <a:avLst/>
          </a:prstGeom>
          <a:noFill/>
          <a:ln cap="flat" cmpd="sng" w="19050">
            <a:solidFill>
              <a:schemeClr val="dk2"/>
            </a:solidFill>
            <a:prstDash val="solid"/>
            <a:round/>
            <a:headEnd len="med" w="med" type="none"/>
            <a:tailEnd len="med" w="med" type="triangle"/>
          </a:ln>
        </p:spPr>
      </p:cxnSp>
      <p:sp>
        <p:nvSpPr>
          <p:cNvPr id="2271" name="Google Shape;2271;p235"/>
          <p:cNvSpPr/>
          <p:nvPr/>
        </p:nvSpPr>
        <p:spPr>
          <a:xfrm>
            <a:off x="3485625" y="3967900"/>
            <a:ext cx="1818000" cy="7968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Evaluate </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Performance</a:t>
            </a:r>
            <a:endParaRPr b="1" sz="1700">
              <a:latin typeface="Montserrat"/>
              <a:ea typeface="Montserrat"/>
              <a:cs typeface="Montserrat"/>
              <a:sym typeface="Montserrat"/>
            </a:endParaRPr>
          </a:p>
        </p:txBody>
      </p:sp>
      <p:cxnSp>
        <p:nvCxnSpPr>
          <p:cNvPr id="2272" name="Google Shape;2272;p235"/>
          <p:cNvCxnSpPr>
            <a:stCxn id="2268" idx="2"/>
            <a:endCxn id="2271" idx="0"/>
          </p:cNvCxnSpPr>
          <p:nvPr/>
        </p:nvCxnSpPr>
        <p:spPr>
          <a:xfrm flipH="1" rot="-5400000">
            <a:off x="4051588" y="3625000"/>
            <a:ext cx="612000" cy="74100"/>
          </a:xfrm>
          <a:prstGeom prst="curvedConnector3">
            <a:avLst>
              <a:gd fmla="val 49988" name="adj1"/>
            </a:avLst>
          </a:prstGeom>
          <a:noFill/>
          <a:ln cap="flat" cmpd="sng" w="19050">
            <a:solidFill>
              <a:schemeClr val="dk2"/>
            </a:solidFill>
            <a:prstDash val="solid"/>
            <a:round/>
            <a:headEnd len="med" w="med" type="none"/>
            <a:tailEnd len="med" w="med" type="triangle"/>
          </a:ln>
        </p:spPr>
      </p:cxnSp>
      <p:cxnSp>
        <p:nvCxnSpPr>
          <p:cNvPr id="2273" name="Google Shape;2273;p235"/>
          <p:cNvCxnSpPr>
            <a:stCxn id="2265" idx="3"/>
            <a:endCxn id="2271" idx="1"/>
          </p:cNvCxnSpPr>
          <p:nvPr/>
        </p:nvCxnSpPr>
        <p:spPr>
          <a:xfrm>
            <a:off x="2746400" y="3967900"/>
            <a:ext cx="739200" cy="398400"/>
          </a:xfrm>
          <a:prstGeom prst="curvedConnector3">
            <a:avLst>
              <a:gd fmla="val 50002" name="adj1"/>
            </a:avLst>
          </a:prstGeom>
          <a:noFill/>
          <a:ln cap="flat" cmpd="sng" w="19050">
            <a:solidFill>
              <a:schemeClr val="dk2"/>
            </a:solidFill>
            <a:prstDash val="solid"/>
            <a:round/>
            <a:headEnd len="med" w="med" type="none"/>
            <a:tailEnd len="med" w="med" type="triangle"/>
          </a:ln>
        </p:spPr>
      </p:cxnSp>
      <p:cxnSp>
        <p:nvCxnSpPr>
          <p:cNvPr id="2274" name="Google Shape;2274;p235"/>
          <p:cNvCxnSpPr>
            <a:stCxn id="2268" idx="0"/>
            <a:endCxn id="2269" idx="0"/>
          </p:cNvCxnSpPr>
          <p:nvPr/>
        </p:nvCxnSpPr>
        <p:spPr>
          <a:xfrm flipH="1" rot="-5400000">
            <a:off x="5288338" y="15914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cxnSp>
        <p:nvCxnSpPr>
          <p:cNvPr id="2275" name="Google Shape;2275;p235"/>
          <p:cNvCxnSpPr>
            <a:stCxn id="2269" idx="2"/>
            <a:endCxn id="2268" idx="2"/>
          </p:cNvCxnSpPr>
          <p:nvPr/>
        </p:nvCxnSpPr>
        <p:spPr>
          <a:xfrm rot="5400000">
            <a:off x="5288350" y="2388250"/>
            <a:ext cx="600" cy="1936200"/>
          </a:xfrm>
          <a:prstGeom prst="curvedConnector3">
            <a:avLst>
              <a:gd fmla="val 39687500" name="adj1"/>
            </a:avLst>
          </a:prstGeom>
          <a:noFill/>
          <a:ln cap="flat" cmpd="sng" w="19050">
            <a:solidFill>
              <a:schemeClr val="dk2"/>
            </a:solidFill>
            <a:prstDash val="solid"/>
            <a:round/>
            <a:headEnd len="med" w="med" type="none"/>
            <a:tailEnd len="med" w="med" type="triangle"/>
          </a:ln>
        </p:spPr>
      </p:cxnSp>
      <p:sp>
        <p:nvSpPr>
          <p:cNvPr id="2276" name="Google Shape;2276;p235"/>
          <p:cNvSpPr/>
          <p:nvPr/>
        </p:nvSpPr>
        <p:spPr>
          <a:xfrm>
            <a:off x="7347000" y="2559250"/>
            <a:ext cx="1562700" cy="796800"/>
          </a:xfrm>
          <a:prstGeom prst="roundRect">
            <a:avLst>
              <a:gd fmla="val 16667" name="adj"/>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latin typeface="Montserrat"/>
                <a:ea typeface="Montserrat"/>
                <a:cs typeface="Montserrat"/>
                <a:sym typeface="Montserrat"/>
              </a:rPr>
              <a:t>Deploy</a:t>
            </a:r>
            <a:endParaRPr b="1" sz="1700">
              <a:latin typeface="Montserrat"/>
              <a:ea typeface="Montserrat"/>
              <a:cs typeface="Montserrat"/>
              <a:sym typeface="Montserrat"/>
            </a:endParaRPr>
          </a:p>
          <a:p>
            <a:pPr indent="0" lvl="0" marL="0" rtl="0" algn="ctr">
              <a:spcBef>
                <a:spcPts val="0"/>
              </a:spcBef>
              <a:spcAft>
                <a:spcPts val="0"/>
              </a:spcAft>
              <a:buNone/>
            </a:pPr>
            <a:r>
              <a:rPr b="1" lang="en" sz="1700">
                <a:latin typeface="Montserrat"/>
                <a:ea typeface="Montserrat"/>
                <a:cs typeface="Montserrat"/>
                <a:sym typeface="Montserrat"/>
              </a:rPr>
              <a:t>Model</a:t>
            </a:r>
            <a:endParaRPr b="1" sz="1700">
              <a:latin typeface="Montserrat"/>
              <a:ea typeface="Montserrat"/>
              <a:cs typeface="Montserrat"/>
              <a:sym typeface="Montserrat"/>
            </a:endParaRPr>
          </a:p>
        </p:txBody>
      </p:sp>
      <p:cxnSp>
        <p:nvCxnSpPr>
          <p:cNvPr id="2277" name="Google Shape;2277;p235"/>
          <p:cNvCxnSpPr>
            <a:stCxn id="2269" idx="3"/>
            <a:endCxn id="2276" idx="1"/>
          </p:cNvCxnSpPr>
          <p:nvPr/>
        </p:nvCxnSpPr>
        <p:spPr>
          <a:xfrm>
            <a:off x="7038100" y="2957650"/>
            <a:ext cx="309000" cy="600"/>
          </a:xfrm>
          <a:prstGeom prst="curvedConnector3">
            <a:avLst>
              <a:gd fmla="val 49984" name="adj1"/>
            </a:avLst>
          </a:prstGeom>
          <a:noFill/>
          <a:ln cap="flat" cmpd="sng" w="19050">
            <a:solidFill>
              <a:schemeClr val="dk2"/>
            </a:solidFill>
            <a:prstDash val="solid"/>
            <a:round/>
            <a:headEnd len="med" w="med" type="none"/>
            <a:tailEnd len="med" w="med" type="triangle"/>
          </a:ln>
        </p:spPr>
      </p:cxnSp>
      <p:sp>
        <p:nvSpPr>
          <p:cNvPr id="2278" name="Google Shape;2278;p235"/>
          <p:cNvSpPr/>
          <p:nvPr/>
        </p:nvSpPr>
        <p:spPr>
          <a:xfrm>
            <a:off x="900675"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35"/>
          <p:cNvSpPr/>
          <p:nvPr/>
        </p:nvSpPr>
        <p:spPr>
          <a:xfrm>
            <a:off x="2580125" y="17115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35"/>
          <p:cNvSpPr/>
          <p:nvPr/>
        </p:nvSpPr>
        <p:spPr>
          <a:xfrm>
            <a:off x="2435350" y="34187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35"/>
          <p:cNvSpPr/>
          <p:nvPr/>
        </p:nvSpPr>
        <p:spPr>
          <a:xfrm>
            <a:off x="4726700" y="24049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35"/>
          <p:cNvSpPr/>
          <p:nvPr/>
        </p:nvSpPr>
        <p:spPr>
          <a:xfrm>
            <a:off x="4970525" y="3758800"/>
            <a:ext cx="439800" cy="418200"/>
          </a:xfrm>
          <a:prstGeom prst="star5">
            <a:avLst>
              <a:gd fmla="val 19098" name="adj"/>
              <a:gd fmla="val 105146" name="hf"/>
              <a:gd fmla="val 110557" name="vf"/>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35"/>
          <p:cNvSpPr txBox="1"/>
          <p:nvPr/>
        </p:nvSpPr>
        <p:spPr>
          <a:xfrm>
            <a:off x="6520325" y="1883000"/>
            <a:ext cx="563100" cy="7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BF9000"/>
                </a:solidFill>
                <a:latin typeface="Montserrat"/>
                <a:ea typeface="Montserrat"/>
                <a:cs typeface="Montserrat"/>
                <a:sym typeface="Montserrat"/>
              </a:rPr>
              <a:t>?</a:t>
            </a:r>
            <a:endParaRPr sz="4200">
              <a:solidFill>
                <a:srgbClr val="BF9000"/>
              </a:solidFill>
              <a:latin typeface="Montserrat"/>
              <a:ea typeface="Montserrat"/>
              <a:cs typeface="Montserrat"/>
              <a:sym typeface="Montserrat"/>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2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2289" name="Google Shape;2289;p236"/>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Later on we will explore polynomial regression and regularization as model adjustments.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now, let’s focus on a simple “deployment” of our model by saving and loading it, then applying to new data.</a:t>
            </a:r>
            <a:endParaRPr sz="3000">
              <a:solidFill>
                <a:srgbClr val="434343"/>
              </a:solidFill>
              <a:latin typeface="Montserrat"/>
              <a:ea typeface="Montserrat"/>
              <a:cs typeface="Montserrat"/>
              <a:sym typeface="Montserrat"/>
            </a:endParaRPr>
          </a:p>
        </p:txBody>
      </p:sp>
      <p:pic>
        <p:nvPicPr>
          <p:cNvPr descr="watermark.jpg" id="2290" name="Google Shape;2290;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1" name="Google Shape;2291;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5" name="Shape 2295"/>
        <p:cNvGrpSpPr/>
        <p:nvPr/>
      </p:nvGrpSpPr>
      <p:grpSpPr>
        <a:xfrm>
          <a:off x="0" y="0"/>
          <a:ext cx="0" cy="0"/>
          <a:chOff x="0" y="0"/>
          <a:chExt cx="0" cy="0"/>
        </a:xfrm>
      </p:grpSpPr>
      <p:sp>
        <p:nvSpPr>
          <p:cNvPr id="2296" name="Google Shape;2296;p237"/>
          <p:cNvSpPr txBox="1"/>
          <p:nvPr>
            <p:ph type="ctrTitle"/>
          </p:nvPr>
        </p:nvSpPr>
        <p:spPr>
          <a:xfrm>
            <a:off x="335850" y="807750"/>
            <a:ext cx="8520600" cy="205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pic>
        <p:nvPicPr>
          <p:cNvPr descr="watermark.jpg" id="2297" name="Google Shape;2297;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8" name="Google Shape;2298;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99" name="Google Shape;2299;p2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Theory and Motivation</a:t>
            </a:r>
            <a:endParaRPr sz="3900"/>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3" name="Shape 2303"/>
        <p:cNvGrpSpPr/>
        <p:nvPr/>
      </p:nvGrpSpPr>
      <p:grpSpPr>
        <a:xfrm>
          <a:off x="0" y="0"/>
          <a:ext cx="0" cy="0"/>
          <a:chOff x="0" y="0"/>
          <a:chExt cx="0" cy="0"/>
        </a:xfrm>
      </p:grpSpPr>
      <p:sp>
        <p:nvSpPr>
          <p:cNvPr id="2304" name="Google Shape;2304;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05" name="Google Shape;2305;p23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completed a Linear Regression task, allowing us to predict future label values given a set of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now improve on a Linear Regression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approach is to consider </a:t>
            </a:r>
            <a:r>
              <a:rPr b="1" lang="en" sz="2900">
                <a:solidFill>
                  <a:srgbClr val="434343"/>
                </a:solidFill>
                <a:latin typeface="Montserrat"/>
                <a:ea typeface="Montserrat"/>
                <a:cs typeface="Montserrat"/>
                <a:sym typeface="Montserrat"/>
              </a:rPr>
              <a:t>higher order relationships</a:t>
            </a:r>
            <a:r>
              <a:rPr lang="en" sz="2900">
                <a:solidFill>
                  <a:srgbClr val="434343"/>
                </a:solidFill>
                <a:latin typeface="Montserrat"/>
                <a:ea typeface="Montserrat"/>
                <a:cs typeface="Montserrat"/>
                <a:sym typeface="Montserrat"/>
              </a:rPr>
              <a:t> on the features.</a:t>
            </a:r>
            <a:endParaRPr sz="2900">
              <a:solidFill>
                <a:srgbClr val="434343"/>
              </a:solidFill>
              <a:latin typeface="Montserrat"/>
              <a:ea typeface="Montserrat"/>
              <a:cs typeface="Montserrat"/>
              <a:sym typeface="Montserrat"/>
            </a:endParaRPr>
          </a:p>
        </p:txBody>
      </p:sp>
      <p:pic>
        <p:nvPicPr>
          <p:cNvPr descr="watermark.jpg" id="2306" name="Google Shape;2306;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07" name="Google Shape;2307;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13" name="Google Shape;2313;p23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There are two issues polynomial regression will address for us: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Non-linear feature relationships to label</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Interaction terms between features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first explore non-linear relationships and how considering polynomial orders could help address this.</a:t>
            </a:r>
            <a:endParaRPr sz="2900">
              <a:solidFill>
                <a:srgbClr val="434343"/>
              </a:solidFill>
              <a:latin typeface="Montserrat"/>
              <a:ea typeface="Montserrat"/>
              <a:cs typeface="Montserrat"/>
              <a:sym typeface="Montserrat"/>
            </a:endParaRPr>
          </a:p>
        </p:txBody>
      </p:sp>
      <p:pic>
        <p:nvPicPr>
          <p:cNvPr descr="watermark.jpg" id="2314" name="Google Shape;2314;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15" name="Google Shape;2315;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21" name="Google Shape;2321;p240"/>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Imagine a feature that is not linear:</a:t>
            </a:r>
            <a:endParaRPr sz="3000">
              <a:solidFill>
                <a:srgbClr val="434343"/>
              </a:solidFill>
              <a:latin typeface="Montserrat"/>
              <a:ea typeface="Montserrat"/>
              <a:cs typeface="Montserrat"/>
              <a:sym typeface="Montserrat"/>
            </a:endParaRPr>
          </a:p>
        </p:txBody>
      </p:sp>
      <p:pic>
        <p:nvPicPr>
          <p:cNvPr descr="watermark.jpg" id="2322" name="Google Shape;2322;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3" name="Google Shape;2323;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24" name="Google Shape;2324;p240"/>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0" name="Google Shape;2330;p241"/>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know log(x) is not a linear relationship.</a:t>
            </a:r>
            <a:endParaRPr sz="3000">
              <a:solidFill>
                <a:srgbClr val="434343"/>
              </a:solidFill>
              <a:latin typeface="Montserrat"/>
              <a:ea typeface="Montserrat"/>
              <a:cs typeface="Montserrat"/>
              <a:sym typeface="Montserrat"/>
            </a:endParaRPr>
          </a:p>
        </p:txBody>
      </p:sp>
      <p:pic>
        <p:nvPicPr>
          <p:cNvPr descr="watermark.jpg" id="2331" name="Google Shape;2331;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2" name="Google Shape;2332;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33" name="Google Shape;2333;p241"/>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7" name="Shape 2337"/>
        <p:cNvGrpSpPr/>
        <p:nvPr/>
      </p:nvGrpSpPr>
      <p:grpSpPr>
        <a:xfrm>
          <a:off x="0" y="0"/>
          <a:ext cx="0" cy="0"/>
          <a:chOff x="0" y="0"/>
          <a:chExt cx="0" cy="0"/>
        </a:xfrm>
      </p:grpSpPr>
      <p:sp>
        <p:nvSpPr>
          <p:cNvPr id="2338" name="Google Shape;2338;p2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39" name="Google Shape;2339;p242"/>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is a feature X behaved like log(x)?</a:t>
            </a:r>
            <a:endParaRPr sz="3000">
              <a:solidFill>
                <a:srgbClr val="434343"/>
              </a:solidFill>
              <a:latin typeface="Montserrat"/>
              <a:ea typeface="Montserrat"/>
              <a:cs typeface="Montserrat"/>
              <a:sym typeface="Montserrat"/>
            </a:endParaRPr>
          </a:p>
        </p:txBody>
      </p:sp>
      <p:pic>
        <p:nvPicPr>
          <p:cNvPr descr="watermark.jpg" id="2340" name="Google Shape;2340;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41" name="Google Shape;2341;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42" name="Google Shape;2342;p242"/>
          <p:cNvPicPr preferRelativeResize="0"/>
          <p:nvPr/>
        </p:nvPicPr>
        <p:blipFill>
          <a:blip r:embed="rId4">
            <a:alphaModFix/>
          </a:blip>
          <a:stretch>
            <a:fillRect/>
          </a:stretch>
        </p:blipFill>
        <p:spPr>
          <a:xfrm>
            <a:off x="1837713" y="1847875"/>
            <a:ext cx="5468577" cy="2953501"/>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48" name="Google Shape;2348;p243"/>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Will be difficult to find a linear relationship</a:t>
            </a:r>
            <a:endParaRPr sz="3000">
              <a:solidFill>
                <a:srgbClr val="434343"/>
              </a:solidFill>
              <a:latin typeface="Montserrat"/>
              <a:ea typeface="Montserrat"/>
              <a:cs typeface="Montserrat"/>
              <a:sym typeface="Montserrat"/>
            </a:endParaRPr>
          </a:p>
        </p:txBody>
      </p:sp>
      <p:pic>
        <p:nvPicPr>
          <p:cNvPr descr="watermark.jpg" id="2349" name="Google Shape;2349;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0" name="Google Shape;2350;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351" name="Google Shape;2351;p243"/>
          <p:cNvPicPr preferRelativeResize="0"/>
          <p:nvPr/>
        </p:nvPicPr>
        <p:blipFill>
          <a:blip r:embed="rId4">
            <a:alphaModFix/>
          </a:blip>
          <a:stretch>
            <a:fillRect/>
          </a:stretch>
        </p:blipFill>
        <p:spPr>
          <a:xfrm>
            <a:off x="1837713" y="1847875"/>
            <a:ext cx="5468577" cy="2953501"/>
          </a:xfrm>
          <a:prstGeom prst="rect">
            <a:avLst/>
          </a:prstGeom>
          <a:noFill/>
          <a:ln>
            <a:noFill/>
          </a:ln>
        </p:spPr>
      </p:pic>
      <p:cxnSp>
        <p:nvCxnSpPr>
          <p:cNvPr id="2352" name="Google Shape;2352;p243"/>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75" name="Google Shape;275;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Here we see x = [1,2,3] and y = [1,2,3]</a:t>
            </a:r>
            <a:endParaRPr sz="2900">
              <a:solidFill>
                <a:srgbClr val="434343"/>
              </a:solidFill>
              <a:latin typeface="Montserrat"/>
              <a:ea typeface="Montserrat"/>
              <a:cs typeface="Montserrat"/>
              <a:sym typeface="Montserrat"/>
            </a:endParaRPr>
          </a:p>
        </p:txBody>
      </p:sp>
      <p:pic>
        <p:nvPicPr>
          <p:cNvPr descr="watermark.jpg" id="276" name="Google Shape;276;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7" name="Google Shape;277;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78" name="Google Shape;278;p46"/>
          <p:cNvPicPr preferRelativeResize="0"/>
          <p:nvPr/>
        </p:nvPicPr>
        <p:blipFill>
          <a:blip r:embed="rId4">
            <a:alphaModFix/>
          </a:blip>
          <a:stretch>
            <a:fillRect/>
          </a:stretch>
        </p:blipFill>
        <p:spPr>
          <a:xfrm>
            <a:off x="2524320" y="2678800"/>
            <a:ext cx="3583949" cy="2356326"/>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pic>
        <p:nvPicPr>
          <p:cNvPr id="2357" name="Google Shape;2357;p244"/>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58" name="Google Shape;2358;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59" name="Google Shape;2359;p244"/>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about the square of this feature?</a:t>
            </a:r>
            <a:endParaRPr sz="3000">
              <a:solidFill>
                <a:srgbClr val="434343"/>
              </a:solidFill>
              <a:latin typeface="Montserrat"/>
              <a:ea typeface="Montserrat"/>
              <a:cs typeface="Montserrat"/>
              <a:sym typeface="Montserrat"/>
            </a:endParaRPr>
          </a:p>
        </p:txBody>
      </p:sp>
      <p:pic>
        <p:nvPicPr>
          <p:cNvPr descr="watermark.jpg" id="2360" name="Google Shape;2360;p24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61" name="Google Shape;2361;p24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pic>
        <p:nvPicPr>
          <p:cNvPr id="2366" name="Google Shape;2366;p245"/>
          <p:cNvPicPr preferRelativeResize="0"/>
          <p:nvPr/>
        </p:nvPicPr>
        <p:blipFill>
          <a:blip r:embed="rId3">
            <a:alphaModFix/>
          </a:blip>
          <a:stretch>
            <a:fillRect/>
          </a:stretch>
        </p:blipFill>
        <p:spPr>
          <a:xfrm>
            <a:off x="1979062" y="1858225"/>
            <a:ext cx="5295242" cy="2932799"/>
          </a:xfrm>
          <a:prstGeom prst="rect">
            <a:avLst/>
          </a:prstGeom>
          <a:noFill/>
          <a:ln>
            <a:noFill/>
          </a:ln>
        </p:spPr>
      </p:pic>
      <p:sp>
        <p:nvSpPr>
          <p:cNvPr id="2367" name="Google Shape;2367;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68" name="Google Shape;2368;p245"/>
          <p:cNvSpPr txBox="1"/>
          <p:nvPr>
            <p:ph idx="1" type="body"/>
          </p:nvPr>
        </p:nvSpPr>
        <p:spPr>
          <a:xfrm>
            <a:off x="311700" y="11524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Relationship could be more linear.</a:t>
            </a:r>
            <a:endParaRPr sz="3000">
              <a:solidFill>
                <a:srgbClr val="434343"/>
              </a:solidFill>
              <a:latin typeface="Montserrat"/>
              <a:ea typeface="Montserrat"/>
              <a:cs typeface="Montserrat"/>
              <a:sym typeface="Montserrat"/>
            </a:endParaRPr>
          </a:p>
        </p:txBody>
      </p:sp>
      <p:pic>
        <p:nvPicPr>
          <p:cNvPr descr="watermark.jpg" id="2369" name="Google Shape;2369;p24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70" name="Google Shape;2370;p24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71" name="Google Shape;2371;p245"/>
          <p:cNvCxnSpPr/>
          <p:nvPr/>
        </p:nvCxnSpPr>
        <p:spPr>
          <a:xfrm flipH="1" rot="10800000">
            <a:off x="2473450" y="1965825"/>
            <a:ext cx="4723200" cy="22770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pic>
        <p:nvPicPr>
          <p:cNvPr id="2376" name="Google Shape;2376;p246"/>
          <p:cNvPicPr preferRelativeResize="0"/>
          <p:nvPr/>
        </p:nvPicPr>
        <p:blipFill>
          <a:blip r:embed="rId3">
            <a:alphaModFix/>
          </a:blip>
          <a:stretch>
            <a:fillRect/>
          </a:stretch>
        </p:blipFill>
        <p:spPr>
          <a:xfrm>
            <a:off x="1880800" y="1880425"/>
            <a:ext cx="5361250" cy="2920950"/>
          </a:xfrm>
          <a:prstGeom prst="rect">
            <a:avLst/>
          </a:prstGeom>
          <a:noFill/>
          <a:ln>
            <a:noFill/>
          </a:ln>
        </p:spPr>
      </p:pic>
      <p:sp>
        <p:nvSpPr>
          <p:cNvPr id="2377" name="Google Shape;2377;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378" name="Google Shape;2378;p246"/>
          <p:cNvSpPr txBox="1"/>
          <p:nvPr>
            <p:ph idx="1" type="body"/>
          </p:nvPr>
        </p:nvSpPr>
        <p:spPr>
          <a:xfrm>
            <a:off x="311700" y="1152475"/>
            <a:ext cx="8796000" cy="2646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Even more so for higher orders!</a:t>
            </a:r>
            <a:endParaRPr sz="3000">
              <a:solidFill>
                <a:srgbClr val="434343"/>
              </a:solidFill>
              <a:latin typeface="Montserrat"/>
              <a:ea typeface="Montserrat"/>
              <a:cs typeface="Montserrat"/>
              <a:sym typeface="Montserrat"/>
            </a:endParaRPr>
          </a:p>
        </p:txBody>
      </p:sp>
      <p:pic>
        <p:nvPicPr>
          <p:cNvPr descr="watermark.jpg" id="2379" name="Google Shape;2379;p24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2380" name="Google Shape;2380;p24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cxnSp>
        <p:nvCxnSpPr>
          <p:cNvPr id="2381" name="Google Shape;2381;p246"/>
          <p:cNvCxnSpPr/>
          <p:nvPr/>
        </p:nvCxnSpPr>
        <p:spPr>
          <a:xfrm flipH="1" rot="10800000">
            <a:off x="2473450" y="1988925"/>
            <a:ext cx="4654200" cy="2253900"/>
          </a:xfrm>
          <a:prstGeom prst="straightConnector1">
            <a:avLst/>
          </a:prstGeom>
          <a:noFill/>
          <a:ln cap="flat" cmpd="sng" w="28575">
            <a:solidFill>
              <a:srgbClr val="6AA84F"/>
            </a:solidFill>
            <a:prstDash val="dash"/>
            <a:round/>
            <a:headEnd len="med" w="med" type="none"/>
            <a:tailEnd len="med" w="med" type="none"/>
          </a:ln>
        </p:spPr>
      </p:cxn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5" name="Shape 2385"/>
        <p:cNvGrpSpPr/>
        <p:nvPr/>
      </p:nvGrpSpPr>
      <p:grpSpPr>
        <a:xfrm>
          <a:off x="0" y="0"/>
          <a:ext cx="0" cy="0"/>
          <a:chOff x="0" y="0"/>
          <a:chExt cx="0" cy="0"/>
        </a:xfrm>
      </p:grpSpPr>
      <p:sp>
        <p:nvSpPr>
          <p:cNvPr id="2386" name="Google Shape;2386;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87" name="Google Shape;2387;p2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this is an </a:t>
            </a:r>
            <a:r>
              <a:rPr lang="en" sz="2900">
                <a:solidFill>
                  <a:srgbClr val="434343"/>
                </a:solidFill>
                <a:latin typeface="Montserrat"/>
                <a:ea typeface="Montserrat"/>
                <a:cs typeface="Montserrat"/>
                <a:sym typeface="Montserrat"/>
              </a:rPr>
              <a:t>exaggerated</a:t>
            </a:r>
            <a:r>
              <a:rPr lang="en" sz="2900">
                <a:solidFill>
                  <a:srgbClr val="434343"/>
                </a:solidFill>
                <a:latin typeface="Montserrat"/>
                <a:ea typeface="Montserrat"/>
                <a:cs typeface="Montserrat"/>
                <a:sym typeface="Montserrat"/>
              </a:rPr>
              <a:t> example, and not every feature will have relationships at a higher order.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main point here is to show it </a:t>
            </a:r>
            <a:r>
              <a:rPr lang="en" sz="2900">
                <a:solidFill>
                  <a:srgbClr val="434343"/>
                </a:solidFill>
                <a:latin typeface="Montserrat"/>
                <a:ea typeface="Montserrat"/>
                <a:cs typeface="Montserrat"/>
                <a:sym typeface="Montserrat"/>
              </a:rPr>
              <a:t>could</a:t>
            </a:r>
            <a:r>
              <a:rPr lang="en" sz="2900">
                <a:solidFill>
                  <a:srgbClr val="434343"/>
                </a:solidFill>
                <a:latin typeface="Montserrat"/>
                <a:ea typeface="Montserrat"/>
                <a:cs typeface="Montserrat"/>
                <a:sym typeface="Montserrat"/>
              </a:rPr>
              <a:t> be reasonable to solve for a single linear Beta coefficient for polynomial of an original feature.</a:t>
            </a:r>
            <a:endParaRPr sz="2900">
              <a:solidFill>
                <a:srgbClr val="434343"/>
              </a:solidFill>
              <a:latin typeface="Montserrat"/>
              <a:ea typeface="Montserrat"/>
              <a:cs typeface="Montserrat"/>
              <a:sym typeface="Montserrat"/>
            </a:endParaRPr>
          </a:p>
        </p:txBody>
      </p:sp>
      <p:pic>
        <p:nvPicPr>
          <p:cNvPr descr="watermark.jpg" id="2388" name="Google Shape;2388;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9" name="Google Shape;2389;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3" name="Shape 2393"/>
        <p:cNvGrpSpPr/>
        <p:nvPr/>
      </p:nvGrpSpPr>
      <p:grpSpPr>
        <a:xfrm>
          <a:off x="0" y="0"/>
          <a:ext cx="0" cy="0"/>
          <a:chOff x="0" y="0"/>
          <a:chExt cx="0" cy="0"/>
        </a:xfrm>
      </p:grpSpPr>
      <p:sp>
        <p:nvSpPr>
          <p:cNvPr id="2394" name="Google Shape;2394;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395" name="Google Shape;2395;p2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also consider </a:t>
            </a:r>
            <a:r>
              <a:rPr b="1" lang="en" sz="2900">
                <a:solidFill>
                  <a:srgbClr val="434343"/>
                </a:solidFill>
                <a:latin typeface="Montserrat"/>
                <a:ea typeface="Montserrat"/>
                <a:cs typeface="Montserrat"/>
                <a:sym typeface="Montserrat"/>
              </a:rPr>
              <a:t>interaction terms.</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if features are only significant when in sync with one another?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Perhaps newspaper advertising spend by itself is not effective, but greatly increases effectiveness if added to a TV advertising campaign.</a:t>
            </a:r>
            <a:endParaRPr sz="2900">
              <a:solidFill>
                <a:srgbClr val="434343"/>
              </a:solidFill>
              <a:latin typeface="Montserrat"/>
              <a:ea typeface="Montserrat"/>
              <a:cs typeface="Montserrat"/>
              <a:sym typeface="Montserrat"/>
            </a:endParaRPr>
          </a:p>
        </p:txBody>
      </p:sp>
      <p:pic>
        <p:nvPicPr>
          <p:cNvPr descr="watermark.jpg" id="2396" name="Google Shape;2396;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97" name="Google Shape;2397;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03" name="Google Shape;2403;p2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Consumers only watching a TV ad will create some sales, but consumers who watch TV </a:t>
            </a:r>
            <a:r>
              <a:rPr b="1" lang="en" sz="2900">
                <a:solidFill>
                  <a:srgbClr val="434343"/>
                </a:solidFill>
                <a:latin typeface="Montserrat"/>
                <a:ea typeface="Montserrat"/>
                <a:cs typeface="Montserrat"/>
                <a:sym typeface="Montserrat"/>
              </a:rPr>
              <a:t>and</a:t>
            </a:r>
            <a:r>
              <a:rPr lang="en" sz="2900">
                <a:solidFill>
                  <a:srgbClr val="434343"/>
                </a:solidFill>
                <a:latin typeface="Montserrat"/>
                <a:ea typeface="Montserrat"/>
                <a:cs typeface="Montserrat"/>
                <a:sym typeface="Montserrat"/>
              </a:rPr>
              <a:t> are later “reminded” through a newspaper ad could contribute even more sales than TV or newspaper alone!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can we check for this?</a:t>
            </a:r>
            <a:endParaRPr sz="2900">
              <a:solidFill>
                <a:srgbClr val="434343"/>
              </a:solidFill>
              <a:latin typeface="Montserrat"/>
              <a:ea typeface="Montserrat"/>
              <a:cs typeface="Montserrat"/>
              <a:sym typeface="Montserrat"/>
            </a:endParaRPr>
          </a:p>
        </p:txBody>
      </p:sp>
      <p:pic>
        <p:nvPicPr>
          <p:cNvPr descr="watermark.jpg" id="2404" name="Google Shape;24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5" name="Google Shape;24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1" name="Google Shape;2411;p2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Simplest way is to create a new feature that </a:t>
            </a:r>
            <a:r>
              <a:rPr lang="en" sz="2900">
                <a:solidFill>
                  <a:srgbClr val="434343"/>
                </a:solidFill>
                <a:latin typeface="Montserrat"/>
                <a:ea typeface="Montserrat"/>
                <a:cs typeface="Montserrat"/>
                <a:sym typeface="Montserrat"/>
              </a:rPr>
              <a:t>multiplies</a:t>
            </a:r>
            <a:r>
              <a:rPr lang="en" sz="2900">
                <a:solidFill>
                  <a:srgbClr val="434343"/>
                </a:solidFill>
                <a:latin typeface="Montserrat"/>
                <a:ea typeface="Montserrat"/>
                <a:cs typeface="Montserrat"/>
                <a:sym typeface="Montserrat"/>
              </a:rPr>
              <a:t> two existing features together to create an </a:t>
            </a:r>
            <a:r>
              <a:rPr b="1" lang="en" sz="2900">
                <a:solidFill>
                  <a:srgbClr val="434343"/>
                </a:solidFill>
                <a:latin typeface="Montserrat"/>
                <a:ea typeface="Montserrat"/>
                <a:cs typeface="Montserrat"/>
                <a:sym typeface="Montserrat"/>
              </a:rPr>
              <a:t>interaction term.</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keep the original features, and add on this </a:t>
            </a:r>
            <a:r>
              <a:rPr b="1" lang="en" sz="2900">
                <a:solidFill>
                  <a:srgbClr val="434343"/>
                </a:solidFill>
                <a:latin typeface="Montserrat"/>
                <a:ea typeface="Montserrat"/>
                <a:cs typeface="Montserrat"/>
                <a:sym typeface="Montserrat"/>
              </a:rPr>
              <a:t>interaction term.</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Scikit-Learn does this for us easily through a </a:t>
            </a:r>
            <a:r>
              <a:rPr b="1" lang="en" sz="2900">
                <a:solidFill>
                  <a:srgbClr val="434343"/>
                </a:solidFill>
                <a:latin typeface="Montserrat"/>
                <a:ea typeface="Montserrat"/>
                <a:cs typeface="Montserrat"/>
                <a:sym typeface="Montserrat"/>
              </a:rPr>
              <a:t>preprocessing</a:t>
            </a:r>
            <a:r>
              <a:rPr lang="en" sz="2900">
                <a:solidFill>
                  <a:srgbClr val="434343"/>
                </a:solidFill>
                <a:latin typeface="Montserrat"/>
                <a:ea typeface="Montserrat"/>
                <a:cs typeface="Montserrat"/>
                <a:sym typeface="Montserrat"/>
              </a:rPr>
              <a:t> call.</a:t>
            </a:r>
            <a:endParaRPr sz="2900">
              <a:solidFill>
                <a:srgbClr val="434343"/>
              </a:solidFill>
              <a:latin typeface="Montserrat"/>
              <a:ea typeface="Montserrat"/>
              <a:cs typeface="Montserrat"/>
              <a:sym typeface="Montserrat"/>
            </a:endParaRPr>
          </a:p>
        </p:txBody>
      </p:sp>
      <p:pic>
        <p:nvPicPr>
          <p:cNvPr descr="watermark.jpg" id="2412" name="Google Shape;2412;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13" name="Google Shape;2413;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419" name="Google Shape;2419;p2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Scikit-Learn’s preprocessing library contains many useful tools to apply to the original data set </a:t>
            </a:r>
            <a:r>
              <a:rPr b="1" lang="en" sz="2900">
                <a:solidFill>
                  <a:srgbClr val="434343"/>
                </a:solidFill>
                <a:latin typeface="Montserrat"/>
                <a:ea typeface="Montserrat"/>
                <a:cs typeface="Montserrat"/>
                <a:sym typeface="Montserrat"/>
              </a:rPr>
              <a:t>before</a:t>
            </a:r>
            <a:r>
              <a:rPr lang="en" sz="2900">
                <a:solidFill>
                  <a:srgbClr val="434343"/>
                </a:solidFill>
                <a:latin typeface="Montserrat"/>
                <a:ea typeface="Montserrat"/>
                <a:cs typeface="Montserrat"/>
                <a:sym typeface="Montserrat"/>
              </a:rPr>
              <a:t> model training.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One tool is the </a:t>
            </a:r>
            <a:r>
              <a:rPr b="1" lang="en" sz="2900">
                <a:solidFill>
                  <a:srgbClr val="434343"/>
                </a:solidFill>
                <a:latin typeface="Montserrat"/>
                <a:ea typeface="Montserrat"/>
                <a:cs typeface="Montserrat"/>
                <a:sym typeface="Montserrat"/>
              </a:rPr>
              <a:t>PolynomialFeatures </a:t>
            </a:r>
            <a:r>
              <a:rPr lang="en" sz="2900">
                <a:solidFill>
                  <a:srgbClr val="434343"/>
                </a:solidFill>
                <a:latin typeface="Montserrat"/>
                <a:ea typeface="Montserrat"/>
                <a:cs typeface="Montserrat"/>
                <a:sym typeface="Montserrat"/>
              </a:rPr>
              <a:t>which automatically creates both higher order feature polynomials and the interaction terms between all feature combinations.</a:t>
            </a:r>
            <a:endParaRPr sz="2900">
              <a:solidFill>
                <a:srgbClr val="434343"/>
              </a:solidFill>
              <a:latin typeface="Montserrat"/>
              <a:ea typeface="Montserrat"/>
              <a:cs typeface="Montserrat"/>
              <a:sym typeface="Montserrat"/>
            </a:endParaRPr>
          </a:p>
        </p:txBody>
      </p:sp>
      <p:pic>
        <p:nvPicPr>
          <p:cNvPr descr="watermark.jpg" id="2420" name="Google Shape;2420;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1" name="Google Shape;2421;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5" name="Shape 2425"/>
        <p:cNvGrpSpPr/>
        <p:nvPr/>
      </p:nvGrpSpPr>
      <p:grpSpPr>
        <a:xfrm>
          <a:off x="0" y="0"/>
          <a:ext cx="0" cy="0"/>
          <a:chOff x="0" y="0"/>
          <a:chExt cx="0" cy="0"/>
        </a:xfrm>
      </p:grpSpPr>
      <p:sp>
        <p:nvSpPr>
          <p:cNvPr id="2426" name="Google Shape;2426;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27" name="Google Shape;2427;p252"/>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features created include:</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bias (the value of 1.0)</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Values raised to a power for each degree (e.g. x^1, x^2, x^3, …)</a:t>
            </a:r>
            <a:endParaRPr sz="3000">
              <a:solidFill>
                <a:srgbClr val="434343"/>
              </a:solidFill>
              <a:latin typeface="Montserrat"/>
              <a:ea typeface="Montserrat"/>
              <a:cs typeface="Montserrat"/>
              <a:sym typeface="Montserrat"/>
            </a:endParaRPr>
          </a:p>
          <a:p>
            <a:pPr indent="-419100" lvl="1" marL="9144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Interactions between all pairs of features (e.g. x1 * x2, x1 * x3, …)</a:t>
            </a:r>
            <a:endParaRPr sz="3000">
              <a:solidFill>
                <a:srgbClr val="434343"/>
              </a:solidFill>
              <a:latin typeface="Montserrat"/>
              <a:ea typeface="Montserrat"/>
              <a:cs typeface="Montserrat"/>
              <a:sym typeface="Montserrat"/>
            </a:endParaRPr>
          </a:p>
        </p:txBody>
      </p:sp>
      <p:pic>
        <p:nvPicPr>
          <p:cNvPr descr="watermark.jpg" id="2428" name="Google Shape;2428;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9" name="Google Shape;2429;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35" name="Google Shape;2435;p253"/>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0" lvl="0" marL="457200" rtl="0" algn="l">
              <a:lnSpc>
                <a:spcPct val="100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36" name="Google Shape;2436;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37" name="Google Shape;2437;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84" name="Google Shape;284;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then (based on the three real data points) build out the relationship y=x as our “fitted” line.</a:t>
            </a:r>
            <a:endParaRPr sz="2900">
              <a:solidFill>
                <a:srgbClr val="434343"/>
              </a:solidFill>
              <a:latin typeface="Montserrat"/>
              <a:ea typeface="Montserrat"/>
              <a:cs typeface="Montserrat"/>
              <a:sym typeface="Montserrat"/>
            </a:endParaRPr>
          </a:p>
        </p:txBody>
      </p:sp>
      <p:pic>
        <p:nvPicPr>
          <p:cNvPr descr="watermark.jpg" id="285" name="Google Shape;285;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6" name="Google Shape;286;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7" name="Google Shape;287;p47"/>
          <p:cNvPicPr preferRelativeResize="0"/>
          <p:nvPr/>
        </p:nvPicPr>
        <p:blipFill>
          <a:blip r:embed="rId4">
            <a:alphaModFix/>
          </a:blip>
          <a:stretch>
            <a:fillRect/>
          </a:stretch>
        </p:blipFill>
        <p:spPr>
          <a:xfrm>
            <a:off x="2352750" y="2586450"/>
            <a:ext cx="3854900" cy="2534476"/>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1" name="Shape 2441"/>
        <p:cNvGrpSpPr/>
        <p:nvPr/>
      </p:nvGrpSpPr>
      <p:grpSpPr>
        <a:xfrm>
          <a:off x="0" y="0"/>
          <a:ext cx="0" cy="0"/>
          <a:chOff x="0" y="0"/>
          <a:chExt cx="0" cy="0"/>
        </a:xfrm>
      </p:grpSpPr>
      <p:sp>
        <p:nvSpPr>
          <p:cNvPr id="2442" name="Google Shape;2442;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43" name="Google Shape;2443;p254"/>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0" lvl="0" marL="457200" rtl="0" algn="l">
              <a:lnSpc>
                <a:spcPct val="115000"/>
              </a:lnSpc>
              <a:spcBef>
                <a:spcPts val="1600"/>
              </a:spcBef>
              <a:spcAft>
                <a:spcPts val="1600"/>
              </a:spcAft>
              <a:buNone/>
            </a:pPr>
            <a:r>
              <a:t/>
            </a:r>
            <a:endParaRPr b="1" baseline="30000" sz="3000">
              <a:solidFill>
                <a:srgbClr val="434343"/>
              </a:solidFill>
              <a:latin typeface="Montserrat"/>
              <a:ea typeface="Montserrat"/>
              <a:cs typeface="Montserrat"/>
              <a:sym typeface="Montserrat"/>
            </a:endParaRPr>
          </a:p>
        </p:txBody>
      </p:sp>
      <p:pic>
        <p:nvPicPr>
          <p:cNvPr descr="watermark.jpg" id="2444" name="Google Shape;2444;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45" name="Google Shape;2445;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1" name="Google Shape;2451;p255"/>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Converting Two Features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and </a:t>
            </a:r>
            <a:r>
              <a:rPr b="1" lang="en" sz="3000">
                <a:solidFill>
                  <a:srgbClr val="434343"/>
                </a:solidFill>
                <a:latin typeface="Montserrat"/>
                <a:ea typeface="Montserrat"/>
                <a:cs typeface="Montserrat"/>
                <a:sym typeface="Montserrat"/>
              </a:rPr>
              <a:t>B</a:t>
            </a:r>
            <a:endParaRPr b="1" sz="3000">
              <a:solidFill>
                <a:srgbClr val="434343"/>
              </a:solidFill>
              <a:latin typeface="Montserrat"/>
              <a:ea typeface="Montserrat"/>
              <a:cs typeface="Montserrat"/>
              <a:sym typeface="Montserrat"/>
            </a:endParaRPr>
          </a:p>
          <a:p>
            <a:pPr indent="-419100" lvl="1" marL="914400" marR="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A, B, A</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AB, B</a:t>
            </a:r>
            <a:r>
              <a:rPr b="1" baseline="30000" lang="en" sz="3000">
                <a:solidFill>
                  <a:srgbClr val="434343"/>
                </a:solidFill>
                <a:latin typeface="Montserrat"/>
                <a:ea typeface="Montserrat"/>
                <a:cs typeface="Montserrat"/>
                <a:sym typeface="Montserrat"/>
              </a:rPr>
              <a:t>2</a:t>
            </a:r>
            <a:endParaRPr b="1" sz="3000">
              <a:solidFill>
                <a:srgbClr val="434343"/>
              </a:solidFill>
              <a:latin typeface="Montserrat"/>
              <a:ea typeface="Montserrat"/>
              <a:cs typeface="Montserrat"/>
              <a:sym typeface="Montserrat"/>
            </a:endParaRPr>
          </a:p>
          <a:p>
            <a:pPr indent="-419100" lvl="0" marL="45720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Generalized terms of features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 </a:t>
            </a:r>
            <a:r>
              <a:rPr lang="en" sz="3000">
                <a:solidFill>
                  <a:srgbClr val="434343"/>
                </a:solidFill>
                <a:latin typeface="Montserrat"/>
                <a:ea typeface="Montserrat"/>
                <a:cs typeface="Montserrat"/>
                <a:sym typeface="Montserrat"/>
              </a:rPr>
              <a:t>and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a:t>
            </a:r>
            <a:r>
              <a:rPr baseline="-25000"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a:p>
            <a:pPr indent="-419100" lvl="1" marL="914400" rtl="0" algn="l">
              <a:lnSpc>
                <a:spcPct val="150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X</a:t>
            </a:r>
            <a:r>
              <a:rPr b="1" baseline="-25000" lang="en" sz="3000">
                <a:solidFill>
                  <a:srgbClr val="434343"/>
                </a:solidFill>
                <a:latin typeface="Montserrat"/>
                <a:ea typeface="Montserrat"/>
                <a:cs typeface="Montserrat"/>
                <a:sym typeface="Montserrat"/>
              </a:rPr>
              <a:t>1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baseline="30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2 </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baseline="30000" lang="en" sz="3000">
                <a:solidFill>
                  <a:srgbClr val="434343"/>
                </a:solidFill>
                <a:latin typeface="Montserrat"/>
                <a:ea typeface="Montserrat"/>
                <a:cs typeface="Montserrat"/>
                <a:sym typeface="Montserrat"/>
              </a:rPr>
              <a:t>2</a:t>
            </a:r>
            <a:endParaRPr b="1" baseline="30000" sz="3000">
              <a:solidFill>
                <a:srgbClr val="434343"/>
              </a:solidFill>
              <a:latin typeface="Montserrat"/>
              <a:ea typeface="Montserrat"/>
              <a:cs typeface="Montserrat"/>
              <a:sym typeface="Montserrat"/>
            </a:endParaRPr>
          </a:p>
          <a:p>
            <a:pPr indent="-419100" lvl="0" marL="45720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 if row was </a:t>
            </a:r>
            <a:r>
              <a:rPr b="1" lang="en" sz="3000">
                <a:solidFill>
                  <a:srgbClr val="434343"/>
                </a:solidFill>
                <a:latin typeface="Montserrat"/>
                <a:ea typeface="Montserrat"/>
                <a:cs typeface="Montserrat"/>
                <a:sym typeface="Montserrat"/>
              </a:rPr>
              <a:t>X</a:t>
            </a:r>
            <a:r>
              <a:rPr b="1" baseline="-25000" lang="en" sz="3000">
                <a:solidFill>
                  <a:srgbClr val="434343"/>
                </a:solidFill>
                <a:latin typeface="Montserrat"/>
                <a:ea typeface="Montserrat"/>
                <a:cs typeface="Montserrat"/>
                <a:sym typeface="Montserrat"/>
              </a:rPr>
              <a:t>1</a:t>
            </a:r>
            <a:r>
              <a:rPr b="1" lang="en" sz="3000">
                <a:solidFill>
                  <a:srgbClr val="434343"/>
                </a:solidFill>
                <a:latin typeface="Montserrat"/>
                <a:ea typeface="Montserrat"/>
                <a:cs typeface="Montserrat"/>
                <a:sym typeface="Montserrat"/>
              </a:rPr>
              <a:t>=2 </a:t>
            </a:r>
            <a:r>
              <a:rPr lang="en" sz="3000">
                <a:solidFill>
                  <a:srgbClr val="434343"/>
                </a:solidFill>
                <a:latin typeface="Montserrat"/>
                <a:ea typeface="Montserrat"/>
                <a:cs typeface="Montserrat"/>
                <a:sym typeface="Montserrat"/>
              </a:rPr>
              <a:t>and</a:t>
            </a:r>
            <a:r>
              <a:rPr b="1" lang="en" sz="3000">
                <a:solidFill>
                  <a:srgbClr val="434343"/>
                </a:solidFill>
                <a:latin typeface="Montserrat"/>
                <a:ea typeface="Montserrat"/>
                <a:cs typeface="Montserrat"/>
                <a:sym typeface="Montserrat"/>
              </a:rPr>
              <a:t> X</a:t>
            </a:r>
            <a:r>
              <a:rPr b="1" baseline="-25000" lang="en" sz="3000">
                <a:solidFill>
                  <a:srgbClr val="434343"/>
                </a:solidFill>
                <a:latin typeface="Montserrat"/>
                <a:ea typeface="Montserrat"/>
                <a:cs typeface="Montserrat"/>
                <a:sym typeface="Montserrat"/>
              </a:rPr>
              <a:t>2</a:t>
            </a:r>
            <a:r>
              <a:rPr b="1" lang="en" sz="3000">
                <a:solidFill>
                  <a:srgbClr val="434343"/>
                </a:solidFill>
                <a:latin typeface="Montserrat"/>
                <a:ea typeface="Montserrat"/>
                <a:cs typeface="Montserrat"/>
                <a:sym typeface="Montserrat"/>
              </a:rPr>
              <a:t>=3</a:t>
            </a:r>
            <a:endParaRPr b="1" sz="3000">
              <a:solidFill>
                <a:srgbClr val="434343"/>
              </a:solidFill>
              <a:latin typeface="Montserrat"/>
              <a:ea typeface="Montserrat"/>
              <a:cs typeface="Montserrat"/>
              <a:sym typeface="Montserrat"/>
            </a:endParaRPr>
          </a:p>
          <a:p>
            <a:pPr indent="-419100" lvl="1" marL="91440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1, 2, 3, 4, 6, 9</a:t>
            </a:r>
            <a:endParaRPr b="1" baseline="30000" sz="3000">
              <a:solidFill>
                <a:srgbClr val="434343"/>
              </a:solidFill>
              <a:latin typeface="Montserrat"/>
              <a:ea typeface="Montserrat"/>
              <a:cs typeface="Montserrat"/>
              <a:sym typeface="Montserrat"/>
            </a:endParaRPr>
          </a:p>
        </p:txBody>
      </p:sp>
      <p:pic>
        <p:nvPicPr>
          <p:cNvPr descr="watermark.jpg" id="2452" name="Google Shape;2452;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3" name="Google Shape;2453;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Polynomial Regression</a:t>
            </a:r>
            <a:endParaRPr>
              <a:latin typeface="Montserrat"/>
              <a:ea typeface="Montserrat"/>
              <a:cs typeface="Montserrat"/>
              <a:sym typeface="Montserrat"/>
            </a:endParaRPr>
          </a:p>
        </p:txBody>
      </p:sp>
      <p:sp>
        <p:nvSpPr>
          <p:cNvPr id="2459" name="Google Shape;2459;p256"/>
          <p:cNvSpPr txBox="1"/>
          <p:nvPr>
            <p:ph idx="1" type="body"/>
          </p:nvPr>
        </p:nvSpPr>
        <p:spPr>
          <a:xfrm>
            <a:off x="311700" y="1228675"/>
            <a:ext cx="8796000" cy="3416400"/>
          </a:xfrm>
          <a:prstGeom prst="rect">
            <a:avLst/>
          </a:prstGeom>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perform polynomial regression with Scikit-Learn in the next lecture!</a:t>
            </a:r>
            <a:endParaRPr sz="3000">
              <a:solidFill>
                <a:srgbClr val="434343"/>
              </a:solidFill>
              <a:latin typeface="Montserrat"/>
              <a:ea typeface="Montserrat"/>
              <a:cs typeface="Montserrat"/>
              <a:sym typeface="Montserrat"/>
            </a:endParaRPr>
          </a:p>
        </p:txBody>
      </p:sp>
      <p:pic>
        <p:nvPicPr>
          <p:cNvPr descr="watermark.jpg" id="2460" name="Google Shape;2460;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1" name="Google Shape;2461;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2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67" name="Google Shape;2467;p2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Creating Polynomial Features</a:t>
            </a:r>
            <a:endParaRPr sz="3900"/>
          </a:p>
        </p:txBody>
      </p:sp>
      <p:pic>
        <p:nvPicPr>
          <p:cNvPr descr="watermark.jpg" id="2468" name="Google Shape;2468;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9" name="Google Shape;2469;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25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2475" name="Google Shape;2475;p25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Training and Evaluating Model</a:t>
            </a:r>
            <a:endParaRPr sz="3900"/>
          </a:p>
        </p:txBody>
      </p:sp>
      <p:pic>
        <p:nvPicPr>
          <p:cNvPr descr="watermark.jpg" id="2476" name="Google Shape;2476;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77" name="Google Shape;2477;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59"/>
          <p:cNvSpPr txBox="1"/>
          <p:nvPr>
            <p:ph type="ctrTitle"/>
          </p:nvPr>
        </p:nvSpPr>
        <p:spPr>
          <a:xfrm>
            <a:off x="335850" y="1196375"/>
            <a:ext cx="8520600" cy="140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Bias-Variance Trade Off</a:t>
            </a:r>
            <a:endParaRPr b="1">
              <a:latin typeface="Montserrat"/>
              <a:ea typeface="Montserrat"/>
              <a:cs typeface="Montserrat"/>
              <a:sym typeface="Montserrat"/>
            </a:endParaRPr>
          </a:p>
        </p:txBody>
      </p:sp>
      <p:pic>
        <p:nvPicPr>
          <p:cNvPr descr="watermark.jpg" id="2483" name="Google Shape;2483;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4" name="Google Shape;2484;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85" name="Google Shape;2485;p2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Overfitting versus Underfitting</a:t>
            </a:r>
            <a:endParaRPr sz="3900"/>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pic>
        <p:nvPicPr>
          <p:cNvPr descr="watermark.jpg" id="2490" name="Google Shape;2490;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91" name="Google Shape;2491;p26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492" name="Google Shape;2492;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493" name="Google Shape;2493;p26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494" name="Google Shape;2494;p26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lang="en" sz="2600">
                <a:solidFill>
                  <a:srgbClr val="434343"/>
                </a:solidFill>
                <a:latin typeface="Montserrat"/>
                <a:ea typeface="Montserrat"/>
                <a:cs typeface="Montserrat"/>
                <a:sym typeface="Montserrat"/>
              </a:rPr>
              <a:t>We have seen that a higher order polynomial model performs significantly better than a standard linear regression model.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how can we choose the optimal degree for the polynomial?</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What trade-offs are we to consider as we increase model complexity?</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pic>
        <p:nvPicPr>
          <p:cNvPr descr="watermark.jpg" id="2499" name="Google Shape;2499;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0" name="Google Shape;2500;p26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01" name="Google Shape;2501;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02" name="Google Shape;2502;p26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03" name="Google Shape;2503;p26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general, increasing model complexity in search for better performance leads to a </a:t>
            </a:r>
            <a:r>
              <a:rPr b="1" lang="en" sz="2600">
                <a:solidFill>
                  <a:srgbClr val="434343"/>
                </a:solidFill>
                <a:latin typeface="Montserrat"/>
                <a:ea typeface="Montserrat"/>
                <a:cs typeface="Montserrat"/>
                <a:sym typeface="Montserrat"/>
              </a:rPr>
              <a:t>Bias-Variance trade-off</a:t>
            </a:r>
            <a:r>
              <a:rPr lang="en" sz="2600">
                <a:solidFill>
                  <a:srgbClr val="434343"/>
                </a:solidFill>
                <a:latin typeface="Montserrat"/>
                <a:ea typeface="Montserrat"/>
                <a:cs typeface="Montserrat"/>
                <a:sym typeface="Montserrat"/>
              </a:rPr>
              <a:t>.</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want to have a model that can generalize well to new unseen data, but can also account for variance and patterns in the known data.</a:t>
            </a:r>
            <a:endParaRPr sz="2600">
              <a:solidFill>
                <a:srgbClr val="434343"/>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7" name="Shape 2507"/>
        <p:cNvGrpSpPr/>
        <p:nvPr/>
      </p:nvGrpSpPr>
      <p:grpSpPr>
        <a:xfrm>
          <a:off x="0" y="0"/>
          <a:ext cx="0" cy="0"/>
          <a:chOff x="0" y="0"/>
          <a:chExt cx="0" cy="0"/>
        </a:xfrm>
      </p:grpSpPr>
      <p:pic>
        <p:nvPicPr>
          <p:cNvPr descr="watermark.jpg" id="2508" name="Google Shape;2508;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9" name="Google Shape;2509;p26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0" name="Google Shape;2510;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11" name="Google Shape;2511;p26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12" name="Google Shape;2512;p26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Extreme bias or extreme variance both lead to bad models.</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can visualize this effect by considering a model that underfits (high bias) or a model that overfits (high variance).</a:t>
            </a:r>
            <a:endParaRPr sz="2600">
              <a:solidFill>
                <a:srgbClr val="434343"/>
              </a:solidFill>
              <a:latin typeface="Montserrat"/>
              <a:ea typeface="Montserrat"/>
              <a:cs typeface="Montserrat"/>
              <a:sym typeface="Montserrat"/>
            </a:endParaRPr>
          </a:p>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start with a model that overfits to a dataset...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pic>
        <p:nvPicPr>
          <p:cNvPr descr="watermark.jpg" id="2517" name="Google Shape;2517;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18" name="Google Shape;2518;p26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19" name="Google Shape;2519;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0" name="Google Shape;2520;p26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21" name="Google Shape;2521;p26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The model fits too much to the noise from the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often results in </a:t>
            </a:r>
            <a:r>
              <a:rPr b="1" lang="en" sz="2600">
                <a:solidFill>
                  <a:srgbClr val="434343"/>
                </a:solidFill>
                <a:latin typeface="Montserrat"/>
                <a:ea typeface="Montserrat"/>
                <a:cs typeface="Montserrat"/>
                <a:sym typeface="Montserrat"/>
              </a:rPr>
              <a:t>low error on training sets but high error on test/validation sets.</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293" name="Google Shape;293;p4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294" name="Google Shape;294;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5" name="Google Shape;295;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96" name="Google Shape;296;p48"/>
          <p:cNvPicPr preferRelativeResize="0"/>
          <p:nvPr/>
        </p:nvPicPr>
        <p:blipFill>
          <a:blip r:embed="rId4">
            <a:alphaModFix/>
          </a:blip>
          <a:stretch>
            <a:fillRect/>
          </a:stretch>
        </p:blipFill>
        <p:spPr>
          <a:xfrm>
            <a:off x="2352750" y="2586450"/>
            <a:ext cx="3854900" cy="2534476"/>
          </a:xfrm>
          <a:prstGeom prst="rect">
            <a:avLst/>
          </a:prstGeom>
          <a:noFill/>
          <a:ln>
            <a:noFill/>
          </a:ln>
        </p:spPr>
      </p:pic>
      <p:cxnSp>
        <p:nvCxnSpPr>
          <p:cNvPr id="297" name="Google Shape;297;p48"/>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5" name="Shape 2525"/>
        <p:cNvGrpSpPr/>
        <p:nvPr/>
      </p:nvGrpSpPr>
      <p:grpSpPr>
        <a:xfrm>
          <a:off x="0" y="0"/>
          <a:ext cx="0" cy="0"/>
          <a:chOff x="0" y="0"/>
          <a:chExt cx="0" cy="0"/>
        </a:xfrm>
      </p:grpSpPr>
      <p:pic>
        <p:nvPicPr>
          <p:cNvPr descr="watermark.jpg" id="2526" name="Google Shape;2526;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27" name="Google Shape;2527;p26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28" name="Google Shape;2528;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29" name="Google Shape;2529;p26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30" name="Google Shape;2530;p26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531" name="Google Shape;2531;p264"/>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32" name="Google Shape;2532;p264"/>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33" name="Google Shape;2533;p264"/>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64"/>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64"/>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64"/>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64"/>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64"/>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64"/>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64"/>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64"/>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64"/>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64"/>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64"/>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64"/>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46" name="Google Shape;2546;p264"/>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0" name="Shape 2550"/>
        <p:cNvGrpSpPr/>
        <p:nvPr/>
      </p:nvGrpSpPr>
      <p:grpSpPr>
        <a:xfrm>
          <a:off x="0" y="0"/>
          <a:ext cx="0" cy="0"/>
          <a:chOff x="0" y="0"/>
          <a:chExt cx="0" cy="0"/>
        </a:xfrm>
      </p:grpSpPr>
      <p:pic>
        <p:nvPicPr>
          <p:cNvPr descr="watermark.jpg" id="2551" name="Google Shape;2551;p2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52" name="Google Shape;2552;p26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53" name="Google Shape;2553;p2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54" name="Google Shape;2554;p26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55" name="Google Shape;2555;p26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56" name="Google Shape;2556;p26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57" name="Google Shape;2557;p26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58" name="Google Shape;2558;p26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6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6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6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6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6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6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6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6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6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6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6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65"/>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71" name="Google Shape;2571;p26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72" name="Google Shape;2572;p26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pic>
        <p:nvPicPr>
          <p:cNvPr descr="watermark.jpg" id="2577" name="Google Shape;2577;p2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8" name="Google Shape;2578;p26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579" name="Google Shape;2579;p2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580" name="Google Shape;2580;p26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581" name="Google Shape;2581;p26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p:txBody>
      </p:sp>
      <p:cxnSp>
        <p:nvCxnSpPr>
          <p:cNvPr id="2582" name="Google Shape;2582;p26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583" name="Google Shape;2583;p26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584" name="Google Shape;2584;p26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6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6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6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6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6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6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6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6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6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6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6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66"/>
          <p:cNvSpPr/>
          <p:nvPr/>
        </p:nvSpPr>
        <p:spPr>
          <a:xfrm>
            <a:off x="3266000" y="2471160"/>
            <a:ext cx="2577800" cy="1199325"/>
          </a:xfrm>
          <a:custGeom>
            <a:rect b="b" l="l" r="r" t="t"/>
            <a:pathLst>
              <a:path extrusionOk="0" h="47973" w="103112">
                <a:moveTo>
                  <a:pt x="0" y="47973"/>
                </a:moveTo>
                <a:cubicBezTo>
                  <a:pt x="8412" y="40568"/>
                  <a:pt x="33284" y="11067"/>
                  <a:pt x="50469" y="3541"/>
                </a:cubicBezTo>
                <a:cubicBezTo>
                  <a:pt x="67654" y="-3985"/>
                  <a:pt x="94338" y="2938"/>
                  <a:pt x="103112" y="2817"/>
                </a:cubicBezTo>
              </a:path>
            </a:pathLst>
          </a:custGeom>
          <a:noFill/>
          <a:ln cap="flat" cmpd="sng" w="19050">
            <a:solidFill>
              <a:srgbClr val="38761D"/>
            </a:solidFill>
            <a:prstDash val="solid"/>
            <a:round/>
            <a:headEnd len="med" w="med" type="none"/>
            <a:tailEnd len="med" w="med" type="none"/>
          </a:ln>
        </p:spPr>
      </p:sp>
      <p:sp>
        <p:nvSpPr>
          <p:cNvPr id="2597" name="Google Shape;2597;p26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598" name="Google Shape;2598;p26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599" name="Google Shape;2599;p26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pic>
        <p:nvPicPr>
          <p:cNvPr descr="watermark.jpg" id="2604" name="Google Shape;2604;p2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05" name="Google Shape;2605;p26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06" name="Google Shape;2606;p2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07" name="Google Shape;2607;p26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08" name="Google Shape;2608;p26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09" name="Google Shape;2609;p26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10" name="Google Shape;2610;p26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11" name="Google Shape;2611;p26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6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6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6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6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6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6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6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6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6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6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6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6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24" name="Google Shape;2624;p26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pic>
        <p:nvPicPr>
          <p:cNvPr descr="watermark.jpg" id="2629" name="Google Shape;2629;p2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30" name="Google Shape;2630;p26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31" name="Google Shape;2631;p2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32" name="Google Shape;2632;p26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33" name="Google Shape;2633;p26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634" name="Google Shape;2634;p268"/>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35" name="Google Shape;2635;p268"/>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36" name="Google Shape;2636;p268"/>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68"/>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268"/>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268"/>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68"/>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68"/>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68"/>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68"/>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68"/>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68"/>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68"/>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68"/>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68"/>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49" name="Google Shape;2649;p268"/>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50" name="Google Shape;2650;p268"/>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4" name="Shape 2654"/>
        <p:cNvGrpSpPr/>
        <p:nvPr/>
      </p:nvGrpSpPr>
      <p:grpSpPr>
        <a:xfrm>
          <a:off x="0" y="0"/>
          <a:ext cx="0" cy="0"/>
          <a:chOff x="0" y="0"/>
          <a:chExt cx="0" cy="0"/>
        </a:xfrm>
      </p:grpSpPr>
      <p:pic>
        <p:nvPicPr>
          <p:cNvPr descr="watermark.jpg" id="2655" name="Google Shape;2655;p2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56" name="Google Shape;2656;p26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57" name="Google Shape;2657;p2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58" name="Google Shape;2658;p26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59" name="Google Shape;2659;p26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What is the error on the training data here?</a:t>
            </a:r>
            <a:endParaRPr sz="2600">
              <a:solidFill>
                <a:srgbClr val="434343"/>
              </a:solidFill>
              <a:latin typeface="Montserrat"/>
              <a:ea typeface="Montserrat"/>
              <a:cs typeface="Montserrat"/>
              <a:sym typeface="Montserrat"/>
            </a:endParaRPr>
          </a:p>
        </p:txBody>
      </p:sp>
      <p:cxnSp>
        <p:nvCxnSpPr>
          <p:cNvPr id="2660" name="Google Shape;2660;p269"/>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61" name="Google Shape;2661;p269"/>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62" name="Google Shape;2662;p269"/>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69"/>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69"/>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69"/>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69"/>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69"/>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69"/>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69"/>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69"/>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9"/>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69"/>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69"/>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69"/>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675" name="Google Shape;2675;p269"/>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676" name="Google Shape;2676;p269"/>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pic>
        <p:nvPicPr>
          <p:cNvPr descr="watermark.jpg" id="2681" name="Google Shape;2681;p2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2" name="Google Shape;2682;p27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683" name="Google Shape;2683;p2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684" name="Google Shape;2684;p27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685" name="Google Shape;2685;p27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Error on train is zero! Model fits perfectly!</a:t>
            </a:r>
            <a:endParaRPr sz="2600">
              <a:solidFill>
                <a:srgbClr val="434343"/>
              </a:solidFill>
              <a:latin typeface="Montserrat"/>
              <a:ea typeface="Montserrat"/>
              <a:cs typeface="Montserrat"/>
              <a:sym typeface="Montserrat"/>
            </a:endParaRPr>
          </a:p>
        </p:txBody>
      </p:sp>
      <p:cxnSp>
        <p:nvCxnSpPr>
          <p:cNvPr id="2686" name="Google Shape;2686;p270"/>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687" name="Google Shape;2687;p270"/>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688" name="Google Shape;2688;p270"/>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70"/>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70"/>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70"/>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70"/>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70"/>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70"/>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70"/>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70"/>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70"/>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70"/>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70"/>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70"/>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01" name="Google Shape;2701;p270"/>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02" name="Google Shape;2702;p270"/>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6" name="Shape 2706"/>
        <p:cNvGrpSpPr/>
        <p:nvPr/>
      </p:nvGrpSpPr>
      <p:grpSpPr>
        <a:xfrm>
          <a:off x="0" y="0"/>
          <a:ext cx="0" cy="0"/>
          <a:chOff x="0" y="0"/>
          <a:chExt cx="0" cy="0"/>
        </a:xfrm>
      </p:grpSpPr>
      <p:pic>
        <p:nvPicPr>
          <p:cNvPr descr="watermark.jpg" id="2707" name="Google Shape;2707;p2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08" name="Google Shape;2708;p27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09" name="Google Shape;2709;p2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10" name="Google Shape;2710;p27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11" name="Google Shape;2711;p27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b="1" lang="en" sz="2600">
                <a:solidFill>
                  <a:srgbClr val="434343"/>
                </a:solidFill>
                <a:latin typeface="Montserrat"/>
                <a:ea typeface="Montserrat"/>
                <a:cs typeface="Montserrat"/>
                <a:sym typeface="Montserrat"/>
              </a:rPr>
              <a:t>But what about on a new unseen data point?</a:t>
            </a:r>
            <a:endParaRPr sz="2600">
              <a:solidFill>
                <a:srgbClr val="434343"/>
              </a:solidFill>
              <a:latin typeface="Montserrat"/>
              <a:ea typeface="Montserrat"/>
              <a:cs typeface="Montserrat"/>
              <a:sym typeface="Montserrat"/>
            </a:endParaRPr>
          </a:p>
        </p:txBody>
      </p:sp>
      <p:cxnSp>
        <p:nvCxnSpPr>
          <p:cNvPr id="2712" name="Google Shape;2712;p27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13" name="Google Shape;2713;p27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14" name="Google Shape;2714;p271"/>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71"/>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71"/>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71"/>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71"/>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71"/>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71"/>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71"/>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71"/>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71"/>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71"/>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71"/>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7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27" name="Google Shape;2727;p271"/>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28" name="Google Shape;2728;p271"/>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71"/>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pic>
        <p:nvPicPr>
          <p:cNvPr descr="watermark.jpg" id="2734" name="Google Shape;2734;p2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35" name="Google Shape;2735;p27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36" name="Google Shape;2736;p2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37" name="Google Shape;2737;p27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38" name="Google Shape;2738;p27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Overfitting can cause large test errors! </a:t>
            </a:r>
            <a:endParaRPr b="1"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739" name="Google Shape;2739;p27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40" name="Google Shape;2740;p27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41" name="Google Shape;2741;p272"/>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2"/>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72"/>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72"/>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72"/>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72"/>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72"/>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72"/>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72"/>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72"/>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72"/>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72"/>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7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754" name="Google Shape;2754;p272"/>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755" name="Google Shape;2755;p272"/>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6" name="Google Shape;2756;p272"/>
          <p:cNvCxnSpPr>
            <a:stCxn id="2755" idx="0"/>
          </p:cNvCxnSpPr>
          <p:nvPr/>
        </p:nvCxnSpPr>
        <p:spPr>
          <a:xfrm flipH="1" rot="10800000">
            <a:off x="4493700" y="1920375"/>
            <a:ext cx="5100" cy="947400"/>
          </a:xfrm>
          <a:prstGeom prst="straightConnector1">
            <a:avLst/>
          </a:prstGeom>
          <a:noFill/>
          <a:ln cap="flat" cmpd="sng" w="19050">
            <a:solidFill>
              <a:srgbClr val="3C78D8"/>
            </a:solidFill>
            <a:prstDash val="solid"/>
            <a:round/>
            <a:headEnd len="med" w="med" type="none"/>
            <a:tailEnd len="med" w="med" type="none"/>
          </a:ln>
        </p:spPr>
      </p:cxnSp>
      <p:sp>
        <p:nvSpPr>
          <p:cNvPr id="2757" name="Google Shape;2757;p272"/>
          <p:cNvSpPr/>
          <p:nvPr/>
        </p:nvSpPr>
        <p:spPr>
          <a:xfrm>
            <a:off x="3255275" y="1633313"/>
            <a:ext cx="2747750" cy="2170050"/>
          </a:xfrm>
          <a:custGeom>
            <a:rect b="b" l="l" r="r" t="t"/>
            <a:pathLst>
              <a:path extrusionOk="0" h="86802" w="109910">
                <a:moveTo>
                  <a:pt x="0" y="30679"/>
                </a:moveTo>
                <a:cubicBezTo>
                  <a:pt x="945" y="38512"/>
                  <a:pt x="3505" y="68809"/>
                  <a:pt x="5669" y="77679"/>
                </a:cubicBezTo>
                <a:cubicBezTo>
                  <a:pt x="7833" y="86549"/>
                  <a:pt x="10302" y="89536"/>
                  <a:pt x="12984" y="83897"/>
                </a:cubicBezTo>
                <a:cubicBezTo>
                  <a:pt x="15666" y="78258"/>
                  <a:pt x="20025" y="52899"/>
                  <a:pt x="21762" y="43846"/>
                </a:cubicBezTo>
                <a:cubicBezTo>
                  <a:pt x="23499" y="34794"/>
                  <a:pt x="21945" y="24004"/>
                  <a:pt x="23408" y="29582"/>
                </a:cubicBezTo>
                <a:cubicBezTo>
                  <a:pt x="24871" y="35160"/>
                  <a:pt x="27920" y="75088"/>
                  <a:pt x="30541" y="77313"/>
                </a:cubicBezTo>
                <a:cubicBezTo>
                  <a:pt x="33162" y="79538"/>
                  <a:pt x="36484" y="50857"/>
                  <a:pt x="39136" y="42932"/>
                </a:cubicBezTo>
                <a:cubicBezTo>
                  <a:pt x="41788" y="35007"/>
                  <a:pt x="44561" y="34916"/>
                  <a:pt x="46451" y="29765"/>
                </a:cubicBezTo>
                <a:cubicBezTo>
                  <a:pt x="48341" y="24614"/>
                  <a:pt x="47731" y="7240"/>
                  <a:pt x="50474" y="12025"/>
                </a:cubicBezTo>
                <a:cubicBezTo>
                  <a:pt x="53217" y="16810"/>
                  <a:pt x="60167" y="47291"/>
                  <a:pt x="62910" y="58477"/>
                </a:cubicBezTo>
                <a:cubicBezTo>
                  <a:pt x="65653" y="69663"/>
                  <a:pt x="65380" y="86488"/>
                  <a:pt x="66934" y="79142"/>
                </a:cubicBezTo>
                <a:cubicBezTo>
                  <a:pt x="68489" y="71796"/>
                  <a:pt x="71018" y="26900"/>
                  <a:pt x="72237" y="14403"/>
                </a:cubicBezTo>
                <a:cubicBezTo>
                  <a:pt x="73456" y="1906"/>
                  <a:pt x="72969" y="-4891"/>
                  <a:pt x="74249" y="4161"/>
                </a:cubicBezTo>
                <a:cubicBezTo>
                  <a:pt x="75529" y="13214"/>
                  <a:pt x="77510" y="64207"/>
                  <a:pt x="79918" y="68718"/>
                </a:cubicBezTo>
                <a:cubicBezTo>
                  <a:pt x="82326" y="73229"/>
                  <a:pt x="86867" y="41226"/>
                  <a:pt x="88696" y="31228"/>
                </a:cubicBezTo>
                <a:cubicBezTo>
                  <a:pt x="90525" y="21231"/>
                  <a:pt x="89215" y="2363"/>
                  <a:pt x="90891" y="8733"/>
                </a:cubicBezTo>
                <a:cubicBezTo>
                  <a:pt x="92568" y="15103"/>
                  <a:pt x="95585" y="68231"/>
                  <a:pt x="98755" y="69450"/>
                </a:cubicBezTo>
                <a:cubicBezTo>
                  <a:pt x="101925" y="70669"/>
                  <a:pt x="108051" y="24949"/>
                  <a:pt x="109910" y="16049"/>
                </a:cubicBezTo>
              </a:path>
            </a:pathLst>
          </a:custGeom>
          <a:noFill/>
          <a:ln cap="flat" cmpd="sng" w="19050">
            <a:solidFill>
              <a:srgbClr val="E06666"/>
            </a:solidFill>
            <a:prstDash val="solid"/>
            <a:round/>
            <a:headEnd len="med" w="med" type="none"/>
            <a:tailEnd len="med" w="med" type="none"/>
          </a:ln>
        </p:spPr>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pic>
        <p:nvPicPr>
          <p:cNvPr descr="watermark.jpg" id="2762" name="Google Shape;2762;p2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3" name="Google Shape;2763;p27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64" name="Google Shape;2764;p2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65" name="Google Shape;2765;p27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66" name="Google Shape;2766;p27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a:t>
            </a:r>
            <a:r>
              <a:rPr b="1" lang="en" sz="2600">
                <a:solidFill>
                  <a:srgbClr val="434343"/>
                </a:solidFill>
                <a:latin typeface="Montserrat"/>
                <a:ea typeface="Montserrat"/>
                <a:cs typeface="Montserrat"/>
                <a:sym typeface="Montserrat"/>
              </a:rPr>
              <a:t>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is fitting too much to noise and variance in the training data.</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will perform very well on training data, but have poor performance on new unseen data.</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3" name="Google Shape;303;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implies for some new x value I can predict its related y.</a:t>
            </a:r>
            <a:endParaRPr sz="2900">
              <a:solidFill>
                <a:srgbClr val="434343"/>
              </a:solidFill>
              <a:latin typeface="Montserrat"/>
              <a:ea typeface="Montserrat"/>
              <a:cs typeface="Montserrat"/>
              <a:sym typeface="Montserrat"/>
            </a:endParaRPr>
          </a:p>
        </p:txBody>
      </p:sp>
      <p:pic>
        <p:nvPicPr>
          <p:cNvPr descr="watermark.jpg" id="304" name="Google Shape;304;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5" name="Google Shape;305;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06" name="Google Shape;306;p49"/>
          <p:cNvPicPr preferRelativeResize="0"/>
          <p:nvPr/>
        </p:nvPicPr>
        <p:blipFill>
          <a:blip r:embed="rId4">
            <a:alphaModFix/>
          </a:blip>
          <a:stretch>
            <a:fillRect/>
          </a:stretch>
        </p:blipFill>
        <p:spPr>
          <a:xfrm>
            <a:off x="2352750" y="2586450"/>
            <a:ext cx="3854900" cy="2534476"/>
          </a:xfrm>
          <a:prstGeom prst="rect">
            <a:avLst/>
          </a:prstGeom>
          <a:noFill/>
          <a:ln>
            <a:noFill/>
          </a:ln>
        </p:spPr>
      </p:pic>
      <p:sp>
        <p:nvSpPr>
          <p:cNvPr id="307" name="Google Shape;307;p49"/>
          <p:cNvSpPr/>
          <p:nvPr/>
        </p:nvSpPr>
        <p:spPr>
          <a:xfrm>
            <a:off x="3621650" y="4222300"/>
            <a:ext cx="81300" cy="813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 name="Google Shape;308;p49"/>
          <p:cNvCxnSpPr/>
          <p:nvPr/>
        </p:nvCxnSpPr>
        <p:spPr>
          <a:xfrm rot="10800000">
            <a:off x="3662300" y="4272025"/>
            <a:ext cx="0" cy="600600"/>
          </a:xfrm>
          <a:prstGeom prst="straightConnector1">
            <a:avLst/>
          </a:prstGeom>
          <a:noFill/>
          <a:ln cap="flat" cmpd="sng" w="19050">
            <a:solidFill>
              <a:srgbClr val="CC0000"/>
            </a:solidFill>
            <a:prstDash val="dash"/>
            <a:round/>
            <a:headEnd len="med" w="med" type="none"/>
            <a:tailEnd len="med" w="med" type="none"/>
          </a:ln>
        </p:spPr>
      </p:cxnSp>
      <p:cxnSp>
        <p:nvCxnSpPr>
          <p:cNvPr id="309" name="Google Shape;309;p49"/>
          <p:cNvCxnSpPr>
            <a:stCxn id="307" idx="2"/>
          </p:cNvCxnSpPr>
          <p:nvPr/>
        </p:nvCxnSpPr>
        <p:spPr>
          <a:xfrm rot="10800000">
            <a:off x="2754650" y="4262950"/>
            <a:ext cx="867000" cy="0"/>
          </a:xfrm>
          <a:prstGeom prst="straightConnector1">
            <a:avLst/>
          </a:prstGeom>
          <a:noFill/>
          <a:ln cap="flat" cmpd="sng" w="19050">
            <a:solidFill>
              <a:srgbClr val="CC0000"/>
            </a:solidFill>
            <a:prstDash val="dash"/>
            <a:round/>
            <a:headEnd len="med" w="med" type="none"/>
            <a:tailEnd len="med" w="med" type="none"/>
          </a:ln>
        </p:spPr>
      </p:cxn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0" name="Shape 2770"/>
        <p:cNvGrpSpPr/>
        <p:nvPr/>
      </p:nvGrpSpPr>
      <p:grpSpPr>
        <a:xfrm>
          <a:off x="0" y="0"/>
          <a:ext cx="0" cy="0"/>
          <a:chOff x="0" y="0"/>
          <a:chExt cx="0" cy="0"/>
        </a:xfrm>
      </p:grpSpPr>
      <p:pic>
        <p:nvPicPr>
          <p:cNvPr descr="watermark.jpg" id="2771" name="Google Shape;2771;p2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72" name="Google Shape;2772;p27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73" name="Google Shape;2773;p2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74" name="Google Shape;2774;p27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75" name="Google Shape;2775;p27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does not capture the underlying trend of the data and does not fit the data well enough.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Low variance but high bias.  </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is often a result of an excessively simple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pic>
        <p:nvPicPr>
          <p:cNvPr descr="watermark.jpg" id="2780" name="Google Shape;2780;p2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81" name="Google Shape;2781;p27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782" name="Google Shape;2782;p2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783" name="Google Shape;2783;p27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784" name="Google Shape;2784;p27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Data</a:t>
            </a:r>
            <a:endParaRPr sz="2600">
              <a:solidFill>
                <a:srgbClr val="434343"/>
              </a:solidFill>
              <a:latin typeface="Montserrat"/>
              <a:ea typeface="Montserrat"/>
              <a:cs typeface="Montserrat"/>
              <a:sym typeface="Montserrat"/>
            </a:endParaRPr>
          </a:p>
        </p:txBody>
      </p:sp>
      <p:cxnSp>
        <p:nvCxnSpPr>
          <p:cNvPr id="2785" name="Google Shape;2785;p275"/>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786" name="Google Shape;2786;p275"/>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787" name="Google Shape;2787;p275"/>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75"/>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75"/>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75"/>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75"/>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75"/>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75"/>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75"/>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75"/>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75"/>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75"/>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75"/>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75"/>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00" name="Google Shape;2800;p275"/>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4" name="Shape 2804"/>
        <p:cNvGrpSpPr/>
        <p:nvPr/>
      </p:nvGrpSpPr>
      <p:grpSpPr>
        <a:xfrm>
          <a:off x="0" y="0"/>
          <a:ext cx="0" cy="0"/>
          <a:chOff x="0" y="0"/>
          <a:chExt cx="0" cy="0"/>
        </a:xfrm>
      </p:grpSpPr>
      <p:pic>
        <p:nvPicPr>
          <p:cNvPr descr="watermark.jpg" id="2805" name="Google Shape;2805;p2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6" name="Google Shape;2806;p27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07" name="Google Shape;2807;p2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08" name="Google Shape;2808;p27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09" name="Google Shape;2809;p27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10" name="Google Shape;2810;p276"/>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11" name="Google Shape;2811;p276"/>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12" name="Google Shape;2812;p276"/>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76"/>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76"/>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76"/>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76"/>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76"/>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76"/>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76"/>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76"/>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76"/>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76"/>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76"/>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76"/>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25" name="Google Shape;2825;p276"/>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cxnSp>
        <p:nvCxnSpPr>
          <p:cNvPr id="2826" name="Google Shape;2826;p276"/>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
        <p:nvSpPr>
          <p:cNvPr id="2827" name="Google Shape;2827;p276"/>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pic>
        <p:nvPicPr>
          <p:cNvPr descr="watermark.jpg" id="2832" name="Google Shape;2832;p2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33" name="Google Shape;2833;p27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34" name="Google Shape;2834;p2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35" name="Google Shape;2835;p27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36" name="Google Shape;2836;p27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2600">
                <a:solidFill>
                  <a:srgbClr val="434343"/>
                </a:solidFill>
                <a:latin typeface="Montserrat"/>
                <a:ea typeface="Montserrat"/>
                <a:cs typeface="Montserrat"/>
                <a:sym typeface="Montserrat"/>
              </a:rPr>
              <a:t>Underfitting</a:t>
            </a:r>
            <a:endParaRPr sz="2600">
              <a:solidFill>
                <a:srgbClr val="434343"/>
              </a:solidFill>
              <a:latin typeface="Montserrat"/>
              <a:ea typeface="Montserrat"/>
              <a:cs typeface="Montserrat"/>
              <a:sym typeface="Montserrat"/>
            </a:endParaRPr>
          </a:p>
        </p:txBody>
      </p:sp>
      <p:cxnSp>
        <p:nvCxnSpPr>
          <p:cNvPr id="2837" name="Google Shape;2837;p277"/>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38" name="Google Shape;2838;p277"/>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39" name="Google Shape;2839;p277"/>
          <p:cNvSpPr/>
          <p:nvPr/>
        </p:nvSpPr>
        <p:spPr>
          <a:xfrm>
            <a:off x="3604075" y="3314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277"/>
          <p:cNvSpPr/>
          <p:nvPr/>
        </p:nvSpPr>
        <p:spPr>
          <a:xfrm>
            <a:off x="3721975" y="284042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277"/>
          <p:cNvSpPr/>
          <p:nvPr/>
        </p:nvSpPr>
        <p:spPr>
          <a:xfrm>
            <a:off x="4126200" y="28025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277"/>
          <p:cNvSpPr/>
          <p:nvPr/>
        </p:nvSpPr>
        <p:spPr>
          <a:xfrm>
            <a:off x="4284625" y="24494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277"/>
          <p:cNvSpPr/>
          <p:nvPr/>
        </p:nvSpPr>
        <p:spPr>
          <a:xfrm>
            <a:off x="4708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77"/>
          <p:cNvSpPr/>
          <p:nvPr/>
        </p:nvSpPr>
        <p:spPr>
          <a:xfrm>
            <a:off x="495767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277"/>
          <p:cNvSpPr/>
          <p:nvPr/>
        </p:nvSpPr>
        <p:spPr>
          <a:xfrm>
            <a:off x="5375700" y="2631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277"/>
          <p:cNvSpPr/>
          <p:nvPr/>
        </p:nvSpPr>
        <p:spPr>
          <a:xfrm>
            <a:off x="5135700" y="25673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77"/>
          <p:cNvSpPr/>
          <p:nvPr/>
        </p:nvSpPr>
        <p:spPr>
          <a:xfrm>
            <a:off x="5553725" y="2350363"/>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77"/>
          <p:cNvSpPr/>
          <p:nvPr/>
        </p:nvSpPr>
        <p:spPr>
          <a:xfrm>
            <a:off x="5802725" y="27498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77"/>
          <p:cNvSpPr/>
          <p:nvPr/>
        </p:nvSpPr>
        <p:spPr>
          <a:xfrm>
            <a:off x="3908575" y="3111700"/>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77"/>
          <p:cNvSpPr/>
          <p:nvPr/>
        </p:nvSpPr>
        <p:spPr>
          <a:xfrm>
            <a:off x="3292100" y="3402975"/>
            <a:ext cx="117900" cy="11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77"/>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Y</a:t>
            </a:r>
            <a:endParaRPr b="1">
              <a:latin typeface="Overpass"/>
              <a:ea typeface="Overpass"/>
              <a:cs typeface="Overpass"/>
              <a:sym typeface="Overpass"/>
            </a:endParaRPr>
          </a:p>
        </p:txBody>
      </p:sp>
      <p:sp>
        <p:nvSpPr>
          <p:cNvPr id="2852" name="Google Shape;2852;p277"/>
          <p:cNvSpPr txBox="1"/>
          <p:nvPr/>
        </p:nvSpPr>
        <p:spPr>
          <a:xfrm>
            <a:off x="4311775" y="389968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X</a:t>
            </a:r>
            <a:endParaRPr b="1">
              <a:latin typeface="Overpass"/>
              <a:ea typeface="Overpass"/>
              <a:cs typeface="Overpass"/>
              <a:sym typeface="Overpass"/>
            </a:endParaRPr>
          </a:p>
        </p:txBody>
      </p:sp>
      <p:sp>
        <p:nvSpPr>
          <p:cNvPr id="2853" name="Google Shape;2853;p277"/>
          <p:cNvSpPr/>
          <p:nvPr/>
        </p:nvSpPr>
        <p:spPr>
          <a:xfrm>
            <a:off x="4434750" y="2867775"/>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77"/>
          <p:cNvSpPr/>
          <p:nvPr/>
        </p:nvSpPr>
        <p:spPr>
          <a:xfrm>
            <a:off x="5920625" y="2401450"/>
            <a:ext cx="117900" cy="117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5" name="Google Shape;2855;p277"/>
          <p:cNvCxnSpPr/>
          <p:nvPr/>
        </p:nvCxnSpPr>
        <p:spPr>
          <a:xfrm flipH="1" rot="10800000">
            <a:off x="3124775" y="1716550"/>
            <a:ext cx="2314800" cy="1940100"/>
          </a:xfrm>
          <a:prstGeom prst="straightConnector1">
            <a:avLst/>
          </a:prstGeom>
          <a:noFill/>
          <a:ln cap="flat" cmpd="sng" w="19050">
            <a:solidFill>
              <a:srgbClr val="E06666"/>
            </a:solidFill>
            <a:prstDash val="solid"/>
            <a:round/>
            <a:headEnd len="med" w="med" type="none"/>
            <a:tailEnd len="med" w="med" type="none"/>
          </a:ln>
        </p:spPr>
      </p:cxn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pic>
        <p:nvPicPr>
          <p:cNvPr descr="watermark.jpg" id="2860" name="Google Shape;2860;p2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61" name="Google Shape;2861;p27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62" name="Google Shape;2862;p2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63" name="Google Shape;2863;p27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64" name="Google Shape;2864;p27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Model has high bias and is generalizing too much.</a:t>
            </a:r>
            <a:endParaRPr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Underfitting can lead to poor performance in both training and testing data sets.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pic>
        <p:nvPicPr>
          <p:cNvPr descr="watermark.jpg" id="2869" name="Google Shape;2869;p2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0" name="Google Shape;2870;p27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71" name="Google Shape;2871;p2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72" name="Google Shape;2872;p27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73" name="Google Shape;2873;p27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Arial"/>
              <a:buChar char="●"/>
            </a:pPr>
            <a:r>
              <a:rPr b="1" lang="en" sz="2600">
                <a:solidFill>
                  <a:srgbClr val="434343"/>
                </a:solidFill>
                <a:latin typeface="Montserrat"/>
                <a:ea typeface="Montserrat"/>
                <a:cs typeface="Montserrat"/>
                <a:sym typeface="Montserrat"/>
              </a:rPr>
              <a:t>Overfittin</a:t>
            </a:r>
            <a:r>
              <a:rPr b="1" lang="en" sz="2600">
                <a:solidFill>
                  <a:srgbClr val="434343"/>
                </a:solidFill>
                <a:latin typeface="Montserrat"/>
                <a:ea typeface="Montserrat"/>
                <a:cs typeface="Montserrat"/>
                <a:sym typeface="Montserrat"/>
              </a:rPr>
              <a:t>g versus Underfitting </a:t>
            </a:r>
            <a:endParaRPr b="1" sz="2600">
              <a:solidFill>
                <a:srgbClr val="434343"/>
              </a:solidFill>
              <a:latin typeface="Montserrat"/>
              <a:ea typeface="Montserrat"/>
              <a:cs typeface="Montserrat"/>
              <a:sym typeface="Montserrat"/>
            </a:endParaRPr>
          </a:p>
          <a:p>
            <a:pPr indent="-393700" lvl="1" marL="9144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Overfitting can be harder to detect, since good performance on training data could lead to a model that appears to be performing well.</a:t>
            </a:r>
            <a:endParaRPr sz="26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7" name="Shape 2877"/>
        <p:cNvGrpSpPr/>
        <p:nvPr/>
      </p:nvGrpSpPr>
      <p:grpSpPr>
        <a:xfrm>
          <a:off x="0" y="0"/>
          <a:ext cx="0" cy="0"/>
          <a:chOff x="0" y="0"/>
          <a:chExt cx="0" cy="0"/>
        </a:xfrm>
      </p:grpSpPr>
      <p:pic>
        <p:nvPicPr>
          <p:cNvPr descr="watermark.jpg" id="2878" name="Google Shape;2878;p2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79" name="Google Shape;2879;p28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0" name="Google Shape;2880;p2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81" name="Google Shape;2881;p28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82" name="Google Shape;2882;p28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data was easy to visualize, but how can we see underfitting and overfitting when dealing with multi dimensional data sets?</a:t>
            </a:r>
            <a:endParaRPr sz="2600">
              <a:solidFill>
                <a:srgbClr val="434343"/>
              </a:solidFill>
              <a:latin typeface="Montserrat"/>
              <a:ea typeface="Montserrat"/>
              <a:cs typeface="Montserrat"/>
              <a:sym typeface="Montserrat"/>
            </a:endParaRPr>
          </a:p>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First let’s imagine we trained a model and then measured its error versus model complexity (e.g. higher order polynomials).</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6" name="Shape 2886"/>
        <p:cNvGrpSpPr/>
        <p:nvPr/>
      </p:nvGrpSpPr>
      <p:grpSpPr>
        <a:xfrm>
          <a:off x="0" y="0"/>
          <a:ext cx="0" cy="0"/>
          <a:chOff x="0" y="0"/>
          <a:chExt cx="0" cy="0"/>
        </a:xfrm>
      </p:grpSpPr>
      <p:pic>
        <p:nvPicPr>
          <p:cNvPr descr="watermark.jpg" id="2887" name="Google Shape;2887;p2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88" name="Google Shape;2888;p28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889" name="Google Shape;2889;p2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890" name="Google Shape;2890;p28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891" name="Google Shape;2891;p28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892" name="Google Shape;2892;p281"/>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893" name="Google Shape;2893;p281"/>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894" name="Google Shape;2894;p281"/>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895" name="Google Shape;2895;p281"/>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896" name="Google Shape;2896;p281"/>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0" name="Shape 2900"/>
        <p:cNvGrpSpPr/>
        <p:nvPr/>
      </p:nvGrpSpPr>
      <p:grpSpPr>
        <a:xfrm>
          <a:off x="0" y="0"/>
          <a:ext cx="0" cy="0"/>
          <a:chOff x="0" y="0"/>
          <a:chExt cx="0" cy="0"/>
        </a:xfrm>
      </p:grpSpPr>
      <p:pic>
        <p:nvPicPr>
          <p:cNvPr descr="watermark.jpg" id="2901" name="Google Shape;2901;p2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02" name="Google Shape;2902;p28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03" name="Google Shape;2903;p2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04" name="Google Shape;2904;p28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05" name="Google Shape;2905;p28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Good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06" name="Google Shape;2906;p282"/>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07" name="Google Shape;2907;p282"/>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08" name="Google Shape;2908;p282"/>
          <p:cNvSpPr/>
          <p:nvPr/>
        </p:nvSpPr>
        <p:spPr>
          <a:xfrm>
            <a:off x="3205625" y="2058600"/>
            <a:ext cx="2783050" cy="1563575"/>
          </a:xfrm>
          <a:custGeom>
            <a:rect b="b" l="l" r="r" t="t"/>
            <a:pathLst>
              <a:path extrusionOk="0" h="62543" w="111322">
                <a:moveTo>
                  <a:pt x="0" y="0"/>
                </a:moveTo>
                <a:cubicBezTo>
                  <a:pt x="4387" y="9176"/>
                  <a:pt x="7767" y="44633"/>
                  <a:pt x="26321" y="55057"/>
                </a:cubicBezTo>
                <a:cubicBezTo>
                  <a:pt x="44875" y="65481"/>
                  <a:pt x="97155" y="61295"/>
                  <a:pt x="111322" y="62543"/>
                </a:cubicBezTo>
              </a:path>
            </a:pathLst>
          </a:custGeom>
          <a:noFill/>
          <a:ln cap="flat" cmpd="sng" w="28575">
            <a:solidFill>
              <a:srgbClr val="38761D"/>
            </a:solidFill>
            <a:prstDash val="solid"/>
            <a:round/>
            <a:headEnd len="med" w="med" type="none"/>
            <a:tailEnd len="med" w="med" type="none"/>
          </a:ln>
        </p:spPr>
      </p:sp>
      <p:sp>
        <p:nvSpPr>
          <p:cNvPr id="2909" name="Google Shape;2909;p282"/>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10" name="Google Shape;2910;p282"/>
          <p:cNvSpPr txBox="1"/>
          <p:nvPr/>
        </p:nvSpPr>
        <p:spPr>
          <a:xfrm>
            <a:off x="3666750" y="3835200"/>
            <a:ext cx="17877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Polynomial Degree</a:t>
            </a:r>
            <a:endParaRPr b="1">
              <a:latin typeface="Overpass"/>
              <a:ea typeface="Overpass"/>
              <a:cs typeface="Overpass"/>
              <a:sym typeface="Overpass"/>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pic>
        <p:nvPicPr>
          <p:cNvPr descr="watermark.jpg" id="2915" name="Google Shape;2915;p2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16" name="Google Shape;2916;p28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17" name="Google Shape;2917;p2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18" name="Google Shape;2918;p28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19" name="Google Shape;2919;p28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marR="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Bad Model</a:t>
            </a:r>
            <a:endParaRPr sz="2600">
              <a:solidFill>
                <a:srgbClr val="434343"/>
              </a:solidFill>
              <a:latin typeface="Montserrat"/>
              <a:ea typeface="Montserrat"/>
              <a:cs typeface="Montserrat"/>
              <a:sym typeface="Montserrat"/>
            </a:endParaRPr>
          </a:p>
          <a:p>
            <a:pPr indent="0" lvl="0" marL="0" rtl="0" algn="l">
              <a:lnSpc>
                <a:spcPct val="115000"/>
              </a:lnSpc>
              <a:spcBef>
                <a:spcPts val="1600"/>
              </a:spcBef>
              <a:spcAft>
                <a:spcPts val="1600"/>
              </a:spcAft>
              <a:buNone/>
            </a:pPr>
            <a:r>
              <a:t/>
            </a:r>
            <a:endParaRPr sz="2600">
              <a:solidFill>
                <a:srgbClr val="434343"/>
              </a:solidFill>
              <a:latin typeface="Montserrat"/>
              <a:ea typeface="Montserrat"/>
              <a:cs typeface="Montserrat"/>
              <a:sym typeface="Montserrat"/>
            </a:endParaRPr>
          </a:p>
        </p:txBody>
      </p:sp>
      <p:cxnSp>
        <p:nvCxnSpPr>
          <p:cNvPr id="2920" name="Google Shape;2920;p283"/>
          <p:cNvCxnSpPr/>
          <p:nvPr/>
        </p:nvCxnSpPr>
        <p:spPr>
          <a:xfrm>
            <a:off x="3098025" y="193337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21" name="Google Shape;2921;p283"/>
          <p:cNvCxnSpPr/>
          <p:nvPr/>
        </p:nvCxnSpPr>
        <p:spPr>
          <a:xfrm rot="10800000">
            <a:off x="3098025" y="386537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22" name="Google Shape;2922;p283"/>
          <p:cNvSpPr txBox="1"/>
          <p:nvPr/>
        </p:nvSpPr>
        <p:spPr>
          <a:xfrm>
            <a:off x="2481200" y="2617038"/>
            <a:ext cx="6459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23" name="Google Shape;2923;p283"/>
          <p:cNvSpPr txBox="1"/>
          <p:nvPr/>
        </p:nvSpPr>
        <p:spPr>
          <a:xfrm>
            <a:off x="3552450" y="38352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24" name="Google Shape;2924;p283"/>
          <p:cNvSpPr/>
          <p:nvPr/>
        </p:nvSpPr>
        <p:spPr>
          <a:xfrm>
            <a:off x="3121125" y="2493275"/>
            <a:ext cx="2716625" cy="1122875"/>
          </a:xfrm>
          <a:custGeom>
            <a:rect b="b" l="l" r="r" t="t"/>
            <a:pathLst>
              <a:path extrusionOk="0" h="44915" w="108665">
                <a:moveTo>
                  <a:pt x="0" y="44915"/>
                </a:moveTo>
                <a:cubicBezTo>
                  <a:pt x="11390" y="43949"/>
                  <a:pt x="50227" y="46605"/>
                  <a:pt x="68338" y="39119"/>
                </a:cubicBezTo>
                <a:cubicBezTo>
                  <a:pt x="86449" y="31633"/>
                  <a:pt x="101944" y="6520"/>
                  <a:pt x="108665" y="0"/>
                </a:cubicBezTo>
              </a:path>
            </a:pathLst>
          </a:custGeom>
          <a:noFill/>
          <a:ln cap="flat" cmpd="sng" w="28575">
            <a:solidFill>
              <a:srgbClr val="990000"/>
            </a:solidFill>
            <a:prstDash val="solid"/>
            <a:round/>
            <a:headEnd len="med" w="med" type="none"/>
            <a:tailEnd len="med" w="med" type="none"/>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5" name="Google Shape;315;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16" name="Google Shape;316;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7" name="Google Shape;317;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18" name="Google Shape;318;p50"/>
          <p:cNvPicPr preferRelativeResize="0"/>
          <p:nvPr/>
        </p:nvPicPr>
        <p:blipFill>
          <a:blip r:embed="rId4">
            <a:alphaModFix/>
          </a:blip>
          <a:stretch>
            <a:fillRect/>
          </a:stretch>
        </p:blipFill>
        <p:spPr>
          <a:xfrm>
            <a:off x="1499225" y="2109921"/>
            <a:ext cx="6371300" cy="2691449"/>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pic>
        <p:nvPicPr>
          <p:cNvPr descr="watermark.jpg" id="2929" name="Google Shape;2929;p2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0" name="Google Shape;2930;p28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31" name="Google Shape;2931;p2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32" name="Google Shape;2932;p28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33" name="Google Shape;2933;p28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When thinking about </a:t>
            </a:r>
            <a:r>
              <a:rPr b="1" lang="en" sz="2600">
                <a:solidFill>
                  <a:srgbClr val="434343"/>
                </a:solidFill>
                <a:latin typeface="Montserrat"/>
                <a:ea typeface="Montserrat"/>
                <a:cs typeface="Montserrat"/>
                <a:sym typeface="Montserrat"/>
              </a:rPr>
              <a:t>overfitting </a:t>
            </a:r>
            <a:r>
              <a:rPr lang="en" sz="2600">
                <a:solidFill>
                  <a:srgbClr val="434343"/>
                </a:solidFill>
                <a:latin typeface="Montserrat"/>
                <a:ea typeface="Montserrat"/>
                <a:cs typeface="Montserrat"/>
                <a:sym typeface="Montserrat"/>
              </a:rPr>
              <a:t>and </a:t>
            </a:r>
            <a:r>
              <a:rPr b="1" lang="en" sz="2600">
                <a:solidFill>
                  <a:srgbClr val="434343"/>
                </a:solidFill>
                <a:latin typeface="Montserrat"/>
                <a:ea typeface="Montserrat"/>
                <a:cs typeface="Montserrat"/>
                <a:sym typeface="Montserrat"/>
              </a:rPr>
              <a:t>underfitting </a:t>
            </a:r>
            <a:r>
              <a:rPr lang="en" sz="2600">
                <a:solidFill>
                  <a:srgbClr val="434343"/>
                </a:solidFill>
                <a:latin typeface="Montserrat"/>
                <a:ea typeface="Montserrat"/>
                <a:cs typeface="Montserrat"/>
                <a:sym typeface="Montserrat"/>
              </a:rPr>
              <a:t>we want to keep in mind the relationship of model performance on the training set versus the test/validation set.</a:t>
            </a:r>
            <a:endParaRPr sz="2600">
              <a:solidFill>
                <a:srgbClr val="434343"/>
              </a:solidFill>
              <a:latin typeface="Montserrat"/>
              <a:ea typeface="Montserrat"/>
              <a:cs typeface="Montserrat"/>
              <a:sym typeface="Montserrat"/>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7" name="Shape 2937"/>
        <p:cNvGrpSpPr/>
        <p:nvPr/>
      </p:nvGrpSpPr>
      <p:grpSpPr>
        <a:xfrm>
          <a:off x="0" y="0"/>
          <a:ext cx="0" cy="0"/>
          <a:chOff x="0" y="0"/>
          <a:chExt cx="0" cy="0"/>
        </a:xfrm>
      </p:grpSpPr>
      <p:pic>
        <p:nvPicPr>
          <p:cNvPr descr="watermark.jpg" id="2938" name="Google Shape;2938;p2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39" name="Google Shape;2939;p28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0" name="Google Shape;2940;p2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41" name="Google Shape;2941;p28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42" name="Google Shape;2942;p28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imagine we split our data into a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r>
              <a:rPr lang="en" sz="2600">
                <a:solidFill>
                  <a:srgbClr val="434343"/>
                </a:solidFill>
                <a:latin typeface="Montserrat"/>
                <a:ea typeface="Montserrat"/>
                <a:cs typeface="Montserrat"/>
                <a:sym typeface="Montserrat"/>
              </a:rPr>
              <a:t>and a</a:t>
            </a:r>
            <a:r>
              <a:rPr b="1" lang="en" sz="2600">
                <a:solidFill>
                  <a:srgbClr val="1C4587"/>
                </a:solidFill>
                <a:latin typeface="Montserrat"/>
                <a:ea typeface="Montserrat"/>
                <a:cs typeface="Montserrat"/>
                <a:sym typeface="Montserrat"/>
              </a:rPr>
              <a:t> </a:t>
            </a:r>
            <a:r>
              <a:rPr b="1" lang="en" sz="2600">
                <a:solidFill>
                  <a:srgbClr val="1155CC"/>
                </a:solidFill>
                <a:latin typeface="Montserrat"/>
                <a:ea typeface="Montserrat"/>
                <a:cs typeface="Montserrat"/>
                <a:sym typeface="Montserrat"/>
              </a:rPr>
              <a:t>test set</a:t>
            </a:r>
            <a:endParaRPr b="1" sz="2600">
              <a:solidFill>
                <a:srgbClr val="1155CC"/>
              </a:solidFill>
              <a:latin typeface="Montserrat"/>
              <a:ea typeface="Montserrat"/>
              <a:cs typeface="Montserrat"/>
              <a:sym typeface="Montserrat"/>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6" name="Shape 2946"/>
        <p:cNvGrpSpPr/>
        <p:nvPr/>
      </p:nvGrpSpPr>
      <p:grpSpPr>
        <a:xfrm>
          <a:off x="0" y="0"/>
          <a:ext cx="0" cy="0"/>
          <a:chOff x="0" y="0"/>
          <a:chExt cx="0" cy="0"/>
        </a:xfrm>
      </p:grpSpPr>
      <p:pic>
        <p:nvPicPr>
          <p:cNvPr descr="watermark.jpg" id="2947" name="Google Shape;2947;p2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48" name="Google Shape;2948;p286"/>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49" name="Google Shape;2949;p2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50" name="Google Shape;2950;p286"/>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51" name="Google Shape;2951;p286"/>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We first see performance on the </a:t>
            </a:r>
            <a:r>
              <a:rPr b="1" lang="en" sz="2600">
                <a:solidFill>
                  <a:srgbClr val="990000"/>
                </a:solidFill>
                <a:latin typeface="Montserrat"/>
                <a:ea typeface="Montserrat"/>
                <a:cs typeface="Montserrat"/>
                <a:sym typeface="Montserrat"/>
              </a:rPr>
              <a:t>training set</a:t>
            </a:r>
            <a:r>
              <a:rPr b="1" lang="en" sz="2600">
                <a:solidFill>
                  <a:srgbClr val="1C4587"/>
                </a:solidFill>
                <a:latin typeface="Montserrat"/>
                <a:ea typeface="Montserrat"/>
                <a:cs typeface="Montserrat"/>
                <a:sym typeface="Montserrat"/>
              </a:rPr>
              <a:t> </a:t>
            </a:r>
            <a:endParaRPr b="1" sz="2600">
              <a:solidFill>
                <a:srgbClr val="1155CC"/>
              </a:solidFill>
              <a:latin typeface="Montserrat"/>
              <a:ea typeface="Montserrat"/>
              <a:cs typeface="Montserrat"/>
              <a:sym typeface="Montserrat"/>
            </a:endParaRPr>
          </a:p>
        </p:txBody>
      </p:sp>
      <p:cxnSp>
        <p:nvCxnSpPr>
          <p:cNvPr id="2952" name="Google Shape;2952;p286"/>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53" name="Google Shape;2953;p286"/>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54" name="Google Shape;2954;p286"/>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55" name="Google Shape;2955;p286"/>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56" name="Google Shape;2956;p286"/>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0" name="Shape 2960"/>
        <p:cNvGrpSpPr/>
        <p:nvPr/>
      </p:nvGrpSpPr>
      <p:grpSpPr>
        <a:xfrm>
          <a:off x="0" y="0"/>
          <a:ext cx="0" cy="0"/>
          <a:chOff x="0" y="0"/>
          <a:chExt cx="0" cy="0"/>
        </a:xfrm>
      </p:grpSpPr>
      <p:pic>
        <p:nvPicPr>
          <p:cNvPr descr="watermark.jpg" id="2961" name="Google Shape;2961;p2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62" name="Google Shape;2962;p287"/>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63" name="Google Shape;2963;p2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64" name="Google Shape;2964;p287"/>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65" name="Google Shape;2965;p287"/>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Next we check performance on the </a:t>
            </a:r>
            <a:r>
              <a:rPr b="1" lang="en" sz="2600">
                <a:solidFill>
                  <a:srgbClr val="1155CC"/>
                </a:solidFill>
                <a:latin typeface="Montserrat"/>
                <a:ea typeface="Montserrat"/>
                <a:cs typeface="Montserrat"/>
                <a:sym typeface="Montserrat"/>
              </a:rPr>
              <a:t>test set </a:t>
            </a:r>
            <a:endParaRPr b="1" sz="2600">
              <a:solidFill>
                <a:srgbClr val="1155CC"/>
              </a:solidFill>
              <a:latin typeface="Montserrat"/>
              <a:ea typeface="Montserrat"/>
              <a:cs typeface="Montserrat"/>
              <a:sym typeface="Montserrat"/>
            </a:endParaRPr>
          </a:p>
        </p:txBody>
      </p:sp>
      <p:cxnSp>
        <p:nvCxnSpPr>
          <p:cNvPr id="2966" name="Google Shape;2966;p287"/>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67" name="Google Shape;2967;p287"/>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68" name="Google Shape;2968;p287"/>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69" name="Google Shape;2969;p287"/>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70" name="Google Shape;2970;p287"/>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71" name="Google Shape;2971;p287"/>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72" name="Google Shape;2972;p287"/>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pic>
        <p:nvPicPr>
          <p:cNvPr descr="watermark.jpg" id="2977" name="Google Shape;2977;p2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78" name="Google Shape;2978;p288"/>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79" name="Google Shape;2979;p2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80" name="Google Shape;2980;p288"/>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81" name="Google Shape;2981;p288"/>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Ideally the model would perform well on both, with similar behavior. </a:t>
            </a:r>
            <a:endParaRPr b="1" sz="2600">
              <a:solidFill>
                <a:srgbClr val="1155CC"/>
              </a:solidFill>
              <a:latin typeface="Montserrat"/>
              <a:ea typeface="Montserrat"/>
              <a:cs typeface="Montserrat"/>
              <a:sym typeface="Montserrat"/>
            </a:endParaRPr>
          </a:p>
        </p:txBody>
      </p:sp>
      <p:cxnSp>
        <p:nvCxnSpPr>
          <p:cNvPr id="2982" name="Google Shape;2982;p288"/>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83" name="Google Shape;2983;p288"/>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2984" name="Google Shape;2984;p288"/>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2985" name="Google Shape;2985;p288"/>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2986" name="Google Shape;2986;p288"/>
          <p:cNvSpPr/>
          <p:nvPr/>
        </p:nvSpPr>
        <p:spPr>
          <a:xfrm>
            <a:off x="3670475" y="2686450"/>
            <a:ext cx="2595900" cy="1279878"/>
          </a:xfrm>
          <a:custGeom>
            <a:rect b="b" l="l" r="r" t="t"/>
            <a:pathLst>
              <a:path extrusionOk="0" h="55394" w="103836">
                <a:moveTo>
                  <a:pt x="0" y="0"/>
                </a:moveTo>
                <a:cubicBezTo>
                  <a:pt x="4186" y="8452"/>
                  <a:pt x="7808" y="41817"/>
                  <a:pt x="25114" y="50711"/>
                </a:cubicBezTo>
                <a:cubicBezTo>
                  <a:pt x="42420" y="59606"/>
                  <a:pt x="90716" y="52924"/>
                  <a:pt x="103836" y="53367"/>
                </a:cubicBezTo>
              </a:path>
            </a:pathLst>
          </a:custGeom>
          <a:noFill/>
          <a:ln cap="flat" cmpd="sng" w="28575">
            <a:solidFill>
              <a:srgbClr val="0B5394"/>
            </a:solidFill>
            <a:prstDash val="solid"/>
            <a:round/>
            <a:headEnd len="med" w="med" type="none"/>
            <a:tailEnd len="med" w="med" type="none"/>
          </a:ln>
        </p:spPr>
      </p:sp>
      <p:sp>
        <p:nvSpPr>
          <p:cNvPr id="2987" name="Google Shape;2987;p288"/>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2988" name="Google Shape;2988;p288"/>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2" name="Shape 2992"/>
        <p:cNvGrpSpPr/>
        <p:nvPr/>
      </p:nvGrpSpPr>
      <p:grpSpPr>
        <a:xfrm>
          <a:off x="0" y="0"/>
          <a:ext cx="0" cy="0"/>
          <a:chOff x="0" y="0"/>
          <a:chExt cx="0" cy="0"/>
        </a:xfrm>
      </p:grpSpPr>
      <p:pic>
        <p:nvPicPr>
          <p:cNvPr descr="watermark.jpg" id="2993" name="Google Shape;2993;p2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4" name="Google Shape;2994;p289"/>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2995" name="Google Shape;2995;p2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2996" name="Google Shape;2996;p289"/>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2997" name="Google Shape;2997;p289"/>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2998" name="Google Shape;2998;p289"/>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2999" name="Google Shape;2999;p289"/>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00" name="Google Shape;3000;p289"/>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01" name="Google Shape;3001;p289"/>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02" name="Google Shape;3002;p289"/>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6" name="Shape 3006"/>
        <p:cNvGrpSpPr/>
        <p:nvPr/>
      </p:nvGrpSpPr>
      <p:grpSpPr>
        <a:xfrm>
          <a:off x="0" y="0"/>
          <a:ext cx="0" cy="0"/>
          <a:chOff x="0" y="0"/>
          <a:chExt cx="0" cy="0"/>
        </a:xfrm>
      </p:grpSpPr>
      <p:pic>
        <p:nvPicPr>
          <p:cNvPr descr="watermark.jpg" id="3007" name="Google Shape;3007;p2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08" name="Google Shape;3008;p290"/>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09" name="Google Shape;3009;p2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10" name="Google Shape;3010;p290"/>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11" name="Google Shape;3011;p290"/>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But what happens if we overfit on the training data? That means we would perform poorly on new test data!</a:t>
            </a:r>
            <a:endParaRPr b="1" sz="2600">
              <a:solidFill>
                <a:srgbClr val="1155CC"/>
              </a:solidFill>
              <a:latin typeface="Montserrat"/>
              <a:ea typeface="Montserrat"/>
              <a:cs typeface="Montserrat"/>
              <a:sym typeface="Montserrat"/>
            </a:endParaRPr>
          </a:p>
        </p:txBody>
      </p:sp>
      <p:cxnSp>
        <p:nvCxnSpPr>
          <p:cNvPr id="3012" name="Google Shape;3012;p290"/>
          <p:cNvCxnSpPr/>
          <p:nvPr/>
        </p:nvCxnSpPr>
        <p:spPr>
          <a:xfrm>
            <a:off x="3459113" y="2472025"/>
            <a:ext cx="0" cy="1932000"/>
          </a:xfrm>
          <a:prstGeom prst="straightConnector1">
            <a:avLst/>
          </a:prstGeom>
          <a:noFill/>
          <a:ln cap="flat" cmpd="sng" w="19050">
            <a:solidFill>
              <a:schemeClr val="dk2"/>
            </a:solidFill>
            <a:prstDash val="solid"/>
            <a:round/>
            <a:headEnd len="med" w="med" type="triangle"/>
            <a:tailEnd len="med" w="med" type="none"/>
          </a:ln>
        </p:spPr>
      </p:cxnSp>
      <p:cxnSp>
        <p:nvCxnSpPr>
          <p:cNvPr id="3013" name="Google Shape;3013;p290"/>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14" name="Google Shape;3014;p290"/>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15" name="Google Shape;3015;p290"/>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16" name="Google Shape;3016;p290"/>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sp>
        <p:nvSpPr>
          <p:cNvPr id="3017" name="Google Shape;3017;p290"/>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18" name="Google Shape;3018;p290"/>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2" name="Shape 3022"/>
        <p:cNvGrpSpPr/>
        <p:nvPr/>
      </p:nvGrpSpPr>
      <p:grpSpPr>
        <a:xfrm>
          <a:off x="0" y="0"/>
          <a:ext cx="0" cy="0"/>
          <a:chOff x="0" y="0"/>
          <a:chExt cx="0" cy="0"/>
        </a:xfrm>
      </p:grpSpPr>
      <p:pic>
        <p:nvPicPr>
          <p:cNvPr descr="watermark.jpg" id="3023" name="Google Shape;3023;p2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24" name="Google Shape;3024;p291"/>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25" name="Google Shape;3025;p2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26" name="Google Shape;3026;p291"/>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27" name="Google Shape;3027;p291"/>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is a good indication too much complexity, you should look for the point to determine </a:t>
            </a:r>
            <a:r>
              <a:rPr lang="en" sz="2600">
                <a:solidFill>
                  <a:srgbClr val="434343"/>
                </a:solidFill>
                <a:latin typeface="Montserrat"/>
                <a:ea typeface="Montserrat"/>
                <a:cs typeface="Montserrat"/>
                <a:sym typeface="Montserrat"/>
              </a:rPr>
              <a:t>appropriate</a:t>
            </a:r>
            <a:r>
              <a:rPr lang="en" sz="2600">
                <a:solidFill>
                  <a:srgbClr val="434343"/>
                </a:solidFill>
                <a:latin typeface="Montserrat"/>
                <a:ea typeface="Montserrat"/>
                <a:cs typeface="Montserrat"/>
                <a:sym typeface="Montserrat"/>
              </a:rPr>
              <a:t> values!</a:t>
            </a:r>
            <a:endParaRPr b="1" sz="2600">
              <a:solidFill>
                <a:srgbClr val="1155CC"/>
              </a:solidFill>
              <a:latin typeface="Montserrat"/>
              <a:ea typeface="Montserrat"/>
              <a:cs typeface="Montserrat"/>
              <a:sym typeface="Montserrat"/>
            </a:endParaRPr>
          </a:p>
        </p:txBody>
      </p:sp>
      <p:cxnSp>
        <p:nvCxnSpPr>
          <p:cNvPr id="3028" name="Google Shape;3028;p291"/>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29" name="Google Shape;3029;p291"/>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30" name="Google Shape;3030;p291"/>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31" name="Google Shape;3031;p291"/>
          <p:cNvSpPr/>
          <p:nvPr/>
        </p:nvSpPr>
        <p:spPr>
          <a:xfrm>
            <a:off x="3604075" y="2686450"/>
            <a:ext cx="2638150" cy="1460950"/>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sp>
        <p:nvSpPr>
          <p:cNvPr id="3032" name="Google Shape;3032;p291"/>
          <p:cNvSpPr/>
          <p:nvPr/>
        </p:nvSpPr>
        <p:spPr>
          <a:xfrm>
            <a:off x="3676525" y="2674375"/>
            <a:ext cx="2402700" cy="1457325"/>
          </a:xfrm>
          <a:custGeom>
            <a:rect b="b" l="l" r="r" t="t"/>
            <a:pathLst>
              <a:path extrusionOk="0" h="58293" w="96108">
                <a:moveTo>
                  <a:pt x="0" y="0"/>
                </a:moveTo>
                <a:cubicBezTo>
                  <a:pt x="3823" y="9619"/>
                  <a:pt x="6922" y="52884"/>
                  <a:pt x="22940" y="57714"/>
                </a:cubicBezTo>
                <a:cubicBezTo>
                  <a:pt x="38958" y="62544"/>
                  <a:pt x="83913" y="33767"/>
                  <a:pt x="96108" y="28978"/>
                </a:cubicBezTo>
              </a:path>
            </a:pathLst>
          </a:custGeom>
          <a:noFill/>
          <a:ln cap="flat" cmpd="sng" w="28575">
            <a:solidFill>
              <a:srgbClr val="1155CC"/>
            </a:solidFill>
            <a:prstDash val="solid"/>
            <a:round/>
            <a:headEnd len="med" w="med" type="none"/>
            <a:tailEnd len="med" w="med" type="none"/>
          </a:ln>
        </p:spPr>
      </p:sp>
      <p:cxnSp>
        <p:nvCxnSpPr>
          <p:cNvPr id="3033" name="Google Shape;3033;p291"/>
          <p:cNvCxnSpPr/>
          <p:nvPr/>
        </p:nvCxnSpPr>
        <p:spPr>
          <a:xfrm rot="10800000">
            <a:off x="4674838" y="32122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34" name="Google Shape;3034;p291"/>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35" name="Google Shape;3035;p291"/>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pic>
        <p:nvPicPr>
          <p:cNvPr descr="watermark.jpg" id="3040" name="Google Shape;3040;p2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1" name="Google Shape;3041;p292"/>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42" name="Google Shape;3042;p2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43" name="Google Shape;3043;p292"/>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44" name="Google Shape;3044;p292"/>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For certain algorithms this test error jump can be sudden instead of gradual.</a:t>
            </a:r>
            <a:endParaRPr b="1" sz="2600">
              <a:solidFill>
                <a:srgbClr val="1155CC"/>
              </a:solidFill>
              <a:latin typeface="Montserrat"/>
              <a:ea typeface="Montserrat"/>
              <a:cs typeface="Montserrat"/>
              <a:sym typeface="Montserrat"/>
            </a:endParaRPr>
          </a:p>
        </p:txBody>
      </p:sp>
      <p:cxnSp>
        <p:nvCxnSpPr>
          <p:cNvPr id="3045" name="Google Shape;3045;p292"/>
          <p:cNvCxnSpPr/>
          <p:nvPr/>
        </p:nvCxnSpPr>
        <p:spPr>
          <a:xfrm>
            <a:off x="3459125" y="2710600"/>
            <a:ext cx="0" cy="1693500"/>
          </a:xfrm>
          <a:prstGeom prst="straightConnector1">
            <a:avLst/>
          </a:prstGeom>
          <a:noFill/>
          <a:ln cap="flat" cmpd="sng" w="19050">
            <a:solidFill>
              <a:schemeClr val="dk2"/>
            </a:solidFill>
            <a:prstDash val="solid"/>
            <a:round/>
            <a:headEnd len="med" w="med" type="triangle"/>
            <a:tailEnd len="med" w="med" type="none"/>
          </a:ln>
        </p:spPr>
      </p:cxnSp>
      <p:cxnSp>
        <p:nvCxnSpPr>
          <p:cNvPr id="3046" name="Google Shape;3046;p292"/>
          <p:cNvCxnSpPr/>
          <p:nvPr/>
        </p:nvCxnSpPr>
        <p:spPr>
          <a:xfrm rot="10800000">
            <a:off x="3459113" y="4404025"/>
            <a:ext cx="2950500" cy="0"/>
          </a:xfrm>
          <a:prstGeom prst="straightConnector1">
            <a:avLst/>
          </a:prstGeom>
          <a:noFill/>
          <a:ln cap="flat" cmpd="sng" w="19050">
            <a:solidFill>
              <a:schemeClr val="dk2"/>
            </a:solidFill>
            <a:prstDash val="solid"/>
            <a:round/>
            <a:headEnd len="med" w="med" type="triangle"/>
            <a:tailEnd len="med" w="med" type="none"/>
          </a:ln>
        </p:spPr>
      </p:cxnSp>
      <p:sp>
        <p:nvSpPr>
          <p:cNvPr id="3047" name="Google Shape;3047;p292"/>
          <p:cNvSpPr txBox="1"/>
          <p:nvPr/>
        </p:nvSpPr>
        <p:spPr>
          <a:xfrm>
            <a:off x="2736938" y="3154225"/>
            <a:ext cx="8256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Error</a:t>
            </a:r>
            <a:endParaRPr b="1">
              <a:latin typeface="Overpass"/>
              <a:ea typeface="Overpass"/>
              <a:cs typeface="Overpass"/>
              <a:sym typeface="Overpass"/>
            </a:endParaRPr>
          </a:p>
        </p:txBody>
      </p:sp>
      <p:sp>
        <p:nvSpPr>
          <p:cNvPr id="3048" name="Google Shape;3048;p292"/>
          <p:cNvSpPr/>
          <p:nvPr/>
        </p:nvSpPr>
        <p:spPr>
          <a:xfrm>
            <a:off x="3604075" y="2686450"/>
            <a:ext cx="2638150" cy="1652334"/>
          </a:xfrm>
          <a:custGeom>
            <a:rect b="b" l="l" r="r" t="t"/>
            <a:pathLst>
              <a:path extrusionOk="0" h="58438" w="105526">
                <a:moveTo>
                  <a:pt x="0" y="0"/>
                </a:moveTo>
                <a:cubicBezTo>
                  <a:pt x="3381" y="8251"/>
                  <a:pt x="2696" y="39763"/>
                  <a:pt x="20284" y="49503"/>
                </a:cubicBezTo>
                <a:cubicBezTo>
                  <a:pt x="37872" y="59243"/>
                  <a:pt x="91319" y="56949"/>
                  <a:pt x="105526" y="58438"/>
                </a:cubicBezTo>
              </a:path>
            </a:pathLst>
          </a:custGeom>
          <a:noFill/>
          <a:ln cap="flat" cmpd="sng" w="28575">
            <a:solidFill>
              <a:srgbClr val="990000"/>
            </a:solidFill>
            <a:prstDash val="solid"/>
            <a:round/>
            <a:headEnd len="med" w="med" type="none"/>
            <a:tailEnd len="med" w="med" type="none"/>
          </a:ln>
        </p:spPr>
      </p:sp>
      <p:cxnSp>
        <p:nvCxnSpPr>
          <p:cNvPr id="3049" name="Google Shape;3049;p292"/>
          <p:cNvCxnSpPr/>
          <p:nvPr/>
        </p:nvCxnSpPr>
        <p:spPr>
          <a:xfrm rot="10800000">
            <a:off x="5776688" y="3326550"/>
            <a:ext cx="0" cy="806100"/>
          </a:xfrm>
          <a:prstGeom prst="straightConnector1">
            <a:avLst/>
          </a:prstGeom>
          <a:noFill/>
          <a:ln cap="flat" cmpd="sng" w="19050">
            <a:solidFill>
              <a:srgbClr val="6AA84F"/>
            </a:solidFill>
            <a:prstDash val="solid"/>
            <a:round/>
            <a:headEnd len="med" w="med" type="triangle"/>
            <a:tailEnd len="med" w="med" type="none"/>
          </a:ln>
        </p:spPr>
      </p:cxnSp>
      <p:sp>
        <p:nvSpPr>
          <p:cNvPr id="3050" name="Google Shape;3050;p292"/>
          <p:cNvSpPr txBox="1"/>
          <p:nvPr/>
        </p:nvSpPr>
        <p:spPr>
          <a:xfrm>
            <a:off x="3881650" y="4383825"/>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Overpass"/>
                <a:ea typeface="Overpass"/>
                <a:cs typeface="Overpass"/>
                <a:sym typeface="Overpass"/>
              </a:rPr>
              <a:t>Model Complexity</a:t>
            </a:r>
            <a:endParaRPr b="1">
              <a:latin typeface="Overpass"/>
              <a:ea typeface="Overpass"/>
              <a:cs typeface="Overpass"/>
              <a:sym typeface="Overpass"/>
            </a:endParaRPr>
          </a:p>
        </p:txBody>
      </p:sp>
      <p:sp>
        <p:nvSpPr>
          <p:cNvPr id="3051" name="Google Shape;3051;p292"/>
          <p:cNvSpPr/>
          <p:nvPr/>
        </p:nvSpPr>
        <p:spPr>
          <a:xfrm>
            <a:off x="3717025" y="2523750"/>
            <a:ext cx="2427750" cy="1722325"/>
          </a:xfrm>
          <a:custGeom>
            <a:rect b="b" l="l" r="r" t="t"/>
            <a:pathLst>
              <a:path extrusionOk="0" h="68893" w="97110">
                <a:moveTo>
                  <a:pt x="0" y="7132"/>
                </a:moveTo>
                <a:cubicBezTo>
                  <a:pt x="2408" y="14447"/>
                  <a:pt x="8901" y="41727"/>
                  <a:pt x="14448" y="51023"/>
                </a:cubicBezTo>
                <a:cubicBezTo>
                  <a:pt x="19996" y="60319"/>
                  <a:pt x="25635" y="60533"/>
                  <a:pt x="33285" y="62910"/>
                </a:cubicBezTo>
                <a:cubicBezTo>
                  <a:pt x="40936" y="65288"/>
                  <a:pt x="53646" y="64892"/>
                  <a:pt x="60351" y="65288"/>
                </a:cubicBezTo>
                <a:cubicBezTo>
                  <a:pt x="67057" y="65684"/>
                  <a:pt x="69099" y="65562"/>
                  <a:pt x="73518" y="65288"/>
                </a:cubicBezTo>
                <a:cubicBezTo>
                  <a:pt x="77938" y="65014"/>
                  <a:pt x="82936" y="74523"/>
                  <a:pt x="86868" y="63642"/>
                </a:cubicBezTo>
                <a:cubicBezTo>
                  <a:pt x="90800" y="52761"/>
                  <a:pt x="95403" y="10607"/>
                  <a:pt x="97110" y="0"/>
                </a:cubicBezTo>
              </a:path>
            </a:pathLst>
          </a:custGeom>
          <a:noFill/>
          <a:ln cap="flat" cmpd="sng" w="28575">
            <a:solidFill>
              <a:srgbClr val="0B5394"/>
            </a:solidFill>
            <a:prstDash val="solid"/>
            <a:round/>
            <a:headEnd len="med" w="med" type="none"/>
            <a:tailEnd len="med" w="med" type="none"/>
          </a:ln>
        </p:spPr>
      </p:sp>
      <p:sp>
        <p:nvSpPr>
          <p:cNvPr id="3052" name="Google Shape;3052;p292"/>
          <p:cNvSpPr txBox="1"/>
          <p:nvPr/>
        </p:nvSpPr>
        <p:spPr>
          <a:xfrm>
            <a:off x="6299250" y="2826300"/>
            <a:ext cx="2029800" cy="44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Overpass"/>
                <a:ea typeface="Overpass"/>
                <a:cs typeface="Overpass"/>
                <a:sym typeface="Overpass"/>
              </a:rPr>
              <a:t>Test Set</a:t>
            </a:r>
            <a:endParaRPr b="1" sz="1800">
              <a:solidFill>
                <a:srgbClr val="0B5394"/>
              </a:solidFill>
              <a:latin typeface="Overpass"/>
              <a:ea typeface="Overpass"/>
              <a:cs typeface="Overpass"/>
              <a:sym typeface="Overpass"/>
            </a:endParaRPr>
          </a:p>
          <a:p>
            <a:pPr indent="0" lvl="0" marL="0" rtl="0" algn="ctr">
              <a:spcBef>
                <a:spcPts val="0"/>
              </a:spcBef>
              <a:spcAft>
                <a:spcPts val="0"/>
              </a:spcAft>
              <a:buNone/>
            </a:pPr>
            <a:r>
              <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rPr b="1" lang="en" sz="1800">
                <a:solidFill>
                  <a:srgbClr val="A61C00"/>
                </a:solidFill>
                <a:latin typeface="Overpass"/>
                <a:ea typeface="Overpass"/>
                <a:cs typeface="Overpass"/>
                <a:sym typeface="Overpass"/>
              </a:rPr>
              <a:t>Train Set</a:t>
            </a:r>
            <a:endParaRPr b="1" sz="1800">
              <a:solidFill>
                <a:srgbClr val="A61C00"/>
              </a:solidFill>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a:p>
            <a:pPr indent="0" lvl="0" marL="0" rtl="0" algn="ctr">
              <a:spcBef>
                <a:spcPts val="0"/>
              </a:spcBef>
              <a:spcAft>
                <a:spcPts val="0"/>
              </a:spcAft>
              <a:buNone/>
            </a:pPr>
            <a:r>
              <a:t/>
            </a:r>
            <a:endParaRPr b="1" sz="1800">
              <a:latin typeface="Overpass"/>
              <a:ea typeface="Overpass"/>
              <a:cs typeface="Overpass"/>
              <a:sym typeface="Overpass"/>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6" name="Shape 3056"/>
        <p:cNvGrpSpPr/>
        <p:nvPr/>
      </p:nvGrpSpPr>
      <p:grpSpPr>
        <a:xfrm>
          <a:off x="0" y="0"/>
          <a:ext cx="0" cy="0"/>
          <a:chOff x="0" y="0"/>
          <a:chExt cx="0" cy="0"/>
        </a:xfrm>
      </p:grpSpPr>
      <p:pic>
        <p:nvPicPr>
          <p:cNvPr descr="watermark.jpg" id="3057" name="Google Shape;3057;p2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8" name="Google Shape;3058;p293"/>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59" name="Google Shape;3059;p2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0" name="Google Shape;3060;p293"/>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61" name="Google Shape;3061;p293"/>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This means when deciding optimal model complexity </a:t>
            </a:r>
            <a:r>
              <a:rPr b="1" lang="en" sz="2600">
                <a:solidFill>
                  <a:srgbClr val="434343"/>
                </a:solidFill>
                <a:latin typeface="Montserrat"/>
                <a:ea typeface="Montserrat"/>
                <a:cs typeface="Montserrat"/>
                <a:sym typeface="Montserrat"/>
              </a:rPr>
              <a:t>and</a:t>
            </a:r>
            <a:r>
              <a:rPr lang="en" sz="2600">
                <a:solidFill>
                  <a:srgbClr val="434343"/>
                </a:solidFill>
                <a:latin typeface="Montserrat"/>
                <a:ea typeface="Montserrat"/>
                <a:cs typeface="Montserrat"/>
                <a:sym typeface="Montserrat"/>
              </a:rPr>
              <a:t> wanting to fairly evaluate our model’s performance, we can consider both the train error and test error to select an ideal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24" name="Google Shape;324;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25" name="Google Shape;325;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6" name="Google Shape;326;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27" name="Google Shape;327;p51"/>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28" name="Google Shape;328;p51"/>
          <p:cNvCxnSpPr/>
          <p:nvPr/>
        </p:nvCxnSpPr>
        <p:spPr>
          <a:xfrm flipH="1" rot="10800000">
            <a:off x="2248875" y="2208250"/>
            <a:ext cx="4366800" cy="19779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5" name="Shape 3065"/>
        <p:cNvGrpSpPr/>
        <p:nvPr/>
      </p:nvGrpSpPr>
      <p:grpSpPr>
        <a:xfrm>
          <a:off x="0" y="0"/>
          <a:ext cx="0" cy="0"/>
          <a:chOff x="0" y="0"/>
          <a:chExt cx="0" cy="0"/>
        </a:xfrm>
      </p:grpSpPr>
      <p:pic>
        <p:nvPicPr>
          <p:cNvPr descr="watermark.jpg" id="3066" name="Google Shape;3066;p2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67" name="Google Shape;3067;p294"/>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68" name="Google Shape;3068;p2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69" name="Google Shape;3069;p294"/>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0" name="Google Shape;3070;p294"/>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In the case of Polynomial Regression, complexity directly relates to degree of the polynomial, but many machine learning algorithms have their own </a:t>
            </a:r>
            <a:r>
              <a:rPr lang="en" sz="2600">
                <a:solidFill>
                  <a:srgbClr val="434343"/>
                </a:solidFill>
                <a:latin typeface="Montserrat"/>
                <a:ea typeface="Montserrat"/>
                <a:cs typeface="Montserrat"/>
                <a:sym typeface="Montserrat"/>
              </a:rPr>
              <a:t>hyperparameters</a:t>
            </a:r>
            <a:r>
              <a:rPr lang="en" sz="2600">
                <a:solidFill>
                  <a:srgbClr val="434343"/>
                </a:solidFill>
                <a:latin typeface="Montserrat"/>
                <a:ea typeface="Montserrat"/>
                <a:cs typeface="Montserrat"/>
                <a:sym typeface="Montserrat"/>
              </a:rPr>
              <a:t> that can increase complexity.</a:t>
            </a:r>
            <a:endParaRPr sz="2600">
              <a:solidFill>
                <a:srgbClr val="434343"/>
              </a:solidFill>
              <a:latin typeface="Montserrat"/>
              <a:ea typeface="Montserrat"/>
              <a:cs typeface="Montserrat"/>
              <a:sym typeface="Montserrat"/>
            </a:endParaRPr>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4" name="Shape 3074"/>
        <p:cNvGrpSpPr/>
        <p:nvPr/>
      </p:nvGrpSpPr>
      <p:grpSpPr>
        <a:xfrm>
          <a:off x="0" y="0"/>
          <a:ext cx="0" cy="0"/>
          <a:chOff x="0" y="0"/>
          <a:chExt cx="0" cy="0"/>
        </a:xfrm>
      </p:grpSpPr>
      <p:pic>
        <p:nvPicPr>
          <p:cNvPr descr="watermark.jpg" id="3075" name="Google Shape;3075;p2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76" name="Google Shape;3076;p295"/>
          <p:cNvSpPr txBox="1"/>
          <p:nvPr/>
        </p:nvSpPr>
        <p:spPr>
          <a:xfrm>
            <a:off x="1042425" y="211038"/>
            <a:ext cx="7061700" cy="7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latin typeface="Roboto"/>
              <a:ea typeface="Roboto"/>
              <a:cs typeface="Roboto"/>
              <a:sym typeface="Roboto"/>
            </a:endParaRPr>
          </a:p>
        </p:txBody>
      </p:sp>
      <p:pic>
        <p:nvPicPr>
          <p:cNvPr descr="watermark.jpg" id="3077" name="Google Shape;3077;p2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078" name="Google Shape;3078;p295"/>
          <p:cNvSpPr txBox="1"/>
          <p:nvPr/>
        </p:nvSpPr>
        <p:spPr>
          <a:xfrm>
            <a:off x="1109150" y="278250"/>
            <a:ext cx="85206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800">
                <a:solidFill>
                  <a:schemeClr val="dk1"/>
                </a:solidFill>
                <a:latin typeface="Montserrat"/>
                <a:ea typeface="Montserrat"/>
                <a:cs typeface="Montserrat"/>
                <a:sym typeface="Montserrat"/>
              </a:rPr>
              <a:t>Overfitting and Underfitting</a:t>
            </a:r>
            <a:endParaRPr sz="28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3000">
              <a:solidFill>
                <a:srgbClr val="2A3990"/>
              </a:solidFill>
              <a:latin typeface="Montserrat"/>
              <a:ea typeface="Montserrat"/>
              <a:cs typeface="Montserrat"/>
              <a:sym typeface="Montserrat"/>
            </a:endParaRPr>
          </a:p>
          <a:p>
            <a:pPr indent="0" lvl="0" marL="0" rtl="0" algn="l">
              <a:spcBef>
                <a:spcPts val="0"/>
              </a:spcBef>
              <a:spcAft>
                <a:spcPts val="0"/>
              </a:spcAft>
              <a:buNone/>
            </a:pPr>
            <a:r>
              <a:t/>
            </a:r>
            <a:endParaRPr sz="3000">
              <a:solidFill>
                <a:srgbClr val="2A3990"/>
              </a:solidFill>
              <a:latin typeface="Montserrat"/>
              <a:ea typeface="Montserrat"/>
              <a:cs typeface="Montserrat"/>
              <a:sym typeface="Montserrat"/>
            </a:endParaRPr>
          </a:p>
        </p:txBody>
      </p:sp>
      <p:sp>
        <p:nvSpPr>
          <p:cNvPr id="3079" name="Google Shape;3079;p295"/>
          <p:cNvSpPr txBox="1"/>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p>
            <a:pPr indent="-393700" lvl="0" marL="457200" rtl="0" algn="l">
              <a:lnSpc>
                <a:spcPct val="115000"/>
              </a:lnSpc>
              <a:spcBef>
                <a:spcPts val="0"/>
              </a:spcBef>
              <a:spcAft>
                <a:spcPts val="0"/>
              </a:spcAft>
              <a:buClr>
                <a:srgbClr val="434343"/>
              </a:buClr>
              <a:buSzPts val="2600"/>
              <a:buFont typeface="Montserrat"/>
              <a:buChar char="●"/>
            </a:pPr>
            <a:r>
              <a:rPr lang="en" sz="2600">
                <a:solidFill>
                  <a:srgbClr val="434343"/>
                </a:solidFill>
                <a:latin typeface="Montserrat"/>
                <a:ea typeface="Montserrat"/>
                <a:cs typeface="Montserrat"/>
                <a:sym typeface="Montserrat"/>
              </a:rPr>
              <a:t>Let’s explore this further in the next lecture!</a:t>
            </a:r>
            <a:endParaRPr sz="2600">
              <a:solidFill>
                <a:srgbClr val="434343"/>
              </a:solidFill>
              <a:latin typeface="Montserrat"/>
              <a:ea typeface="Montserrat"/>
              <a:cs typeface="Montserrat"/>
              <a:sym typeface="Montserrat"/>
            </a:endParaRPr>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3" name="Shape 3083"/>
        <p:cNvGrpSpPr/>
        <p:nvPr/>
      </p:nvGrpSpPr>
      <p:grpSpPr>
        <a:xfrm>
          <a:off x="0" y="0"/>
          <a:ext cx="0" cy="0"/>
          <a:chOff x="0" y="0"/>
          <a:chExt cx="0" cy="0"/>
        </a:xfrm>
      </p:grpSpPr>
      <p:sp>
        <p:nvSpPr>
          <p:cNvPr id="3084" name="Google Shape;3084;p2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085" name="Google Shape;3085;p29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Adjusting Model Parameters</a:t>
            </a:r>
            <a:endParaRPr sz="3900"/>
          </a:p>
        </p:txBody>
      </p:sp>
      <p:pic>
        <p:nvPicPr>
          <p:cNvPr descr="watermark.jpg" id="3086" name="Google Shape;3086;p2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7" name="Google Shape;3087;p2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1" name="Shape 3091"/>
        <p:cNvGrpSpPr/>
        <p:nvPr/>
      </p:nvGrpSpPr>
      <p:grpSpPr>
        <a:xfrm>
          <a:off x="0" y="0"/>
          <a:ext cx="0" cy="0"/>
          <a:chOff x="0" y="0"/>
          <a:chExt cx="0" cy="0"/>
        </a:xfrm>
      </p:grpSpPr>
      <p:sp>
        <p:nvSpPr>
          <p:cNvPr id="3092" name="Google Shape;3092;p2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Polynomial</a:t>
            </a:r>
            <a:r>
              <a:rPr lang="en">
                <a:latin typeface="Montserrat"/>
                <a:ea typeface="Montserrat"/>
                <a:cs typeface="Montserrat"/>
                <a:sym typeface="Montserrat"/>
              </a:rPr>
              <a:t>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093" name="Google Shape;3093;p297"/>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choosing the optimal model complexity (order of polynomial).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previously discussed, we will need to understand error for both training and test data to look out for potential overfitting.</a:t>
            </a:r>
            <a:endParaRPr sz="2900">
              <a:solidFill>
                <a:srgbClr val="434343"/>
              </a:solidFill>
              <a:latin typeface="Montserrat"/>
              <a:ea typeface="Montserrat"/>
              <a:cs typeface="Montserrat"/>
              <a:sym typeface="Montserrat"/>
            </a:endParaRPr>
          </a:p>
        </p:txBody>
      </p:sp>
      <p:pic>
        <p:nvPicPr>
          <p:cNvPr descr="watermark.jpg" id="3094" name="Google Shape;3094;p2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95" name="Google Shape;3095;p2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9" name="Shape 3099"/>
        <p:cNvGrpSpPr/>
        <p:nvPr/>
      </p:nvGrpSpPr>
      <p:grpSpPr>
        <a:xfrm>
          <a:off x="0" y="0"/>
          <a:ext cx="0" cy="0"/>
          <a:chOff x="0" y="0"/>
          <a:chExt cx="0" cy="0"/>
        </a:xfrm>
      </p:grpSpPr>
      <p:sp>
        <p:nvSpPr>
          <p:cNvPr id="3100" name="Google Shape;3100;p29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Polynomial Regression</a:t>
            </a:r>
            <a:endParaRPr b="1">
              <a:latin typeface="Montserrat"/>
              <a:ea typeface="Montserrat"/>
              <a:cs typeface="Montserrat"/>
              <a:sym typeface="Montserrat"/>
            </a:endParaRPr>
          </a:p>
        </p:txBody>
      </p:sp>
      <p:sp>
        <p:nvSpPr>
          <p:cNvPr id="3101" name="Google Shape;3101;p29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Model Deployment</a:t>
            </a:r>
            <a:endParaRPr sz="3900"/>
          </a:p>
        </p:txBody>
      </p:sp>
      <p:pic>
        <p:nvPicPr>
          <p:cNvPr descr="watermark.jpg" id="3102" name="Google Shape;3102;p2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3" name="Google Shape;3103;p2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29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09" name="Google Shape;3109;p29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900"/>
              <a:t>Theory</a:t>
            </a:r>
            <a:endParaRPr sz="3900"/>
          </a:p>
          <a:p>
            <a:pPr indent="0" lvl="0" marL="0" rtl="0" algn="ctr">
              <a:spcBef>
                <a:spcPts val="0"/>
              </a:spcBef>
              <a:spcAft>
                <a:spcPts val="0"/>
              </a:spcAft>
              <a:buNone/>
            </a:pPr>
            <a:r>
              <a:t/>
            </a:r>
            <a:endParaRPr sz="3900"/>
          </a:p>
        </p:txBody>
      </p:sp>
      <p:pic>
        <p:nvPicPr>
          <p:cNvPr descr="watermark.jpg" id="3110" name="Google Shape;3110;p2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5" name="Shape 3115"/>
        <p:cNvGrpSpPr/>
        <p:nvPr/>
      </p:nvGrpSpPr>
      <p:grpSpPr>
        <a:xfrm>
          <a:off x="0" y="0"/>
          <a:ext cx="0" cy="0"/>
          <a:chOff x="0" y="0"/>
          <a:chExt cx="0" cy="0"/>
        </a:xfrm>
      </p:grpSpPr>
      <p:sp>
        <p:nvSpPr>
          <p:cNvPr id="3116" name="Google Shape;3116;p3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17" name="Google Shape;3117;p3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18" name="Google Shape;3118;p3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9" name="Google Shape;3119;p3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3" name="Shape 3123"/>
        <p:cNvGrpSpPr/>
        <p:nvPr/>
      </p:nvGrpSpPr>
      <p:grpSpPr>
        <a:xfrm>
          <a:off x="0" y="0"/>
          <a:ext cx="0" cy="0"/>
          <a:chOff x="0" y="0"/>
          <a:chExt cx="0" cy="0"/>
        </a:xfrm>
      </p:grpSpPr>
      <p:sp>
        <p:nvSpPr>
          <p:cNvPr id="3124" name="Google Shape;3124;p30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sp>
        <p:nvSpPr>
          <p:cNvPr id="3125" name="Google Shape;3125;p30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Coding Implementations</a:t>
            </a:r>
            <a:endParaRPr sz="3900"/>
          </a:p>
        </p:txBody>
      </p:sp>
      <p:pic>
        <p:nvPicPr>
          <p:cNvPr descr="watermark.jpg" id="3126" name="Google Shape;3126;p3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27" name="Google Shape;3127;p3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1" name="Shape 3131"/>
        <p:cNvGrpSpPr/>
        <p:nvPr/>
      </p:nvGrpSpPr>
      <p:grpSpPr>
        <a:xfrm>
          <a:off x="0" y="0"/>
          <a:ext cx="0" cy="0"/>
          <a:chOff x="0" y="0"/>
          <a:chExt cx="0" cy="0"/>
        </a:xfrm>
      </p:grpSpPr>
      <p:sp>
        <p:nvSpPr>
          <p:cNvPr id="3132" name="Google Shape;3132;p3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133" name="Google Shape;3133;p3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a:t>
            </a:r>
            <a:endParaRPr sz="2900">
              <a:solidFill>
                <a:srgbClr val="434343"/>
              </a:solidFill>
              <a:latin typeface="Montserrat"/>
              <a:ea typeface="Montserrat"/>
              <a:cs typeface="Montserrat"/>
              <a:sym typeface="Montserrat"/>
            </a:endParaRPr>
          </a:p>
        </p:txBody>
      </p:sp>
      <p:pic>
        <p:nvPicPr>
          <p:cNvPr descr="watermark.jpg" id="3134" name="Google Shape;3134;p3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5" name="Google Shape;3135;p3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30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Regularization</a:t>
            </a:r>
            <a:endParaRPr b="1">
              <a:latin typeface="Montserrat"/>
              <a:ea typeface="Montserrat"/>
              <a:cs typeface="Montserrat"/>
              <a:sym typeface="Montserrat"/>
            </a:endParaRPr>
          </a:p>
        </p:txBody>
      </p:sp>
      <p:pic>
        <p:nvPicPr>
          <p:cNvPr descr="watermark.jpg" id="3141" name="Google Shape;3141;p3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42" name="Google Shape;3142;p3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34" name="Google Shape;334;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happens with real data? Where do we draw this line?</a:t>
            </a:r>
            <a:endParaRPr sz="2900">
              <a:solidFill>
                <a:srgbClr val="434343"/>
              </a:solidFill>
              <a:latin typeface="Montserrat"/>
              <a:ea typeface="Montserrat"/>
              <a:cs typeface="Montserrat"/>
              <a:sym typeface="Montserrat"/>
            </a:endParaRPr>
          </a:p>
        </p:txBody>
      </p:sp>
      <p:pic>
        <p:nvPicPr>
          <p:cNvPr descr="watermark.jpg" id="335" name="Google Shape;335;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 name="Google Shape;336;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37" name="Google Shape;337;p52"/>
          <p:cNvPicPr preferRelativeResize="0"/>
          <p:nvPr/>
        </p:nvPicPr>
        <p:blipFill>
          <a:blip r:embed="rId4">
            <a:alphaModFix/>
          </a:blip>
          <a:stretch>
            <a:fillRect/>
          </a:stretch>
        </p:blipFill>
        <p:spPr>
          <a:xfrm>
            <a:off x="1499225" y="2109921"/>
            <a:ext cx="6371300" cy="2691449"/>
          </a:xfrm>
          <a:prstGeom prst="rect">
            <a:avLst/>
          </a:prstGeom>
          <a:noFill/>
          <a:ln>
            <a:noFill/>
          </a:ln>
        </p:spPr>
      </p:pic>
      <p:cxnSp>
        <p:nvCxnSpPr>
          <p:cNvPr id="338" name="Google Shape;338;p52"/>
          <p:cNvCxnSpPr/>
          <p:nvPr/>
        </p:nvCxnSpPr>
        <p:spPr>
          <a:xfrm flipH="1" rot="10800000">
            <a:off x="2248875" y="2285050"/>
            <a:ext cx="5405400" cy="1901100"/>
          </a:xfrm>
          <a:prstGeom prst="straightConnector1">
            <a:avLst/>
          </a:prstGeom>
          <a:noFill/>
          <a:ln cap="flat" cmpd="sng" w="28575">
            <a:solidFill>
              <a:srgbClr val="CC0000"/>
            </a:solidFill>
            <a:prstDash val="dash"/>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44" name="Google Shape;344;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45" name="Google Shape;345;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6" name="Google Shape;346;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47" name="Google Shape;347;p53"/>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48" name="Google Shape;348;p5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16" name="Google Shape;11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Theory of 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Simple Implementation with Python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Scikit-Learn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a:t>
            </a:r>
            <a:r>
              <a:rPr lang="en" sz="2900">
                <a:solidFill>
                  <a:srgbClr val="434343"/>
                </a:solidFill>
                <a:latin typeface="Montserrat"/>
                <a:ea typeface="Montserrat"/>
                <a:cs typeface="Montserrat"/>
                <a:sym typeface="Montserrat"/>
              </a:rPr>
              <a:t>Regression</a:t>
            </a:r>
            <a:r>
              <a:rPr lang="en" sz="2900">
                <a:solidFill>
                  <a:srgbClr val="434343"/>
                </a:solidFill>
                <a:latin typeface="Montserrat"/>
                <a:ea typeface="Montserrat"/>
                <a:cs typeface="Montserrat"/>
                <a:sym typeface="Montserrat"/>
              </a:rPr>
              <a:t> with Scikit-learn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Regularization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Overview of Project Dataset</a:t>
            </a:r>
            <a:endParaRPr sz="2900">
              <a:solidFill>
                <a:srgbClr val="434343"/>
              </a:solidFill>
              <a:latin typeface="Montserrat"/>
              <a:ea typeface="Montserrat"/>
              <a:cs typeface="Montserrat"/>
              <a:sym typeface="Montserrat"/>
            </a:endParaRPr>
          </a:p>
        </p:txBody>
      </p:sp>
      <p:pic>
        <p:nvPicPr>
          <p:cNvPr descr="watermark.jpg" id="117" name="Google Shape;11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 name="Google Shape;11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57" name="Google Shape;35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Fundamentally, we understand we want to minimize the overall distance from the points to the line.</a:t>
            </a:r>
            <a:endParaRPr sz="2900">
              <a:solidFill>
                <a:srgbClr val="434343"/>
              </a:solidFill>
              <a:latin typeface="Montserrat"/>
              <a:ea typeface="Montserrat"/>
              <a:cs typeface="Montserrat"/>
              <a:sym typeface="Montserrat"/>
            </a:endParaRPr>
          </a:p>
        </p:txBody>
      </p:sp>
      <p:pic>
        <p:nvPicPr>
          <p:cNvPr descr="watermark.jpg" id="358" name="Google Shape;35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9" name="Google Shape;35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0" name="Google Shape;360;p54"/>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61" name="Google Shape;361;p54"/>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4"/>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4"/>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54"/>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sp>
        <p:nvSpPr>
          <p:cNvPr id="365" name="Google Shape;365;p54"/>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71" name="Google Shape;371;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also know we can measure this error from the real data points to the line, known as the </a:t>
            </a:r>
            <a:r>
              <a:rPr b="1" lang="en" sz="2900">
                <a:solidFill>
                  <a:srgbClr val="434343"/>
                </a:solidFill>
                <a:latin typeface="Montserrat"/>
                <a:ea typeface="Montserrat"/>
                <a:cs typeface="Montserrat"/>
                <a:sym typeface="Montserrat"/>
              </a:rPr>
              <a:t>residual error.</a:t>
            </a:r>
            <a:endParaRPr b="1" sz="2900">
              <a:solidFill>
                <a:srgbClr val="434343"/>
              </a:solidFill>
              <a:latin typeface="Montserrat"/>
              <a:ea typeface="Montserrat"/>
              <a:cs typeface="Montserrat"/>
              <a:sym typeface="Montserrat"/>
            </a:endParaRPr>
          </a:p>
        </p:txBody>
      </p:sp>
      <p:pic>
        <p:nvPicPr>
          <p:cNvPr descr="watermark.jpg" id="372" name="Google Shape;372;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 name="Google Shape;373;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74" name="Google Shape;374;p55"/>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75" name="Google Shape;375;p55"/>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5"/>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5"/>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5"/>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9" name="Google Shape;379;p55"/>
          <p:cNvCxnSpPr/>
          <p:nvPr/>
        </p:nvCxnSpPr>
        <p:spPr>
          <a:xfrm flipH="1" rot="10800000">
            <a:off x="2592075" y="4086700"/>
            <a:ext cx="5161500" cy="654900"/>
          </a:xfrm>
          <a:prstGeom prst="straightConnector1">
            <a:avLst/>
          </a:prstGeom>
          <a:noFill/>
          <a:ln cap="flat" cmpd="sng" w="28575">
            <a:solidFill>
              <a:srgbClr val="E69138"/>
            </a:solidFill>
            <a:prstDash val="solid"/>
            <a:round/>
            <a:headEnd len="med" w="med" type="none"/>
            <a:tailEnd len="med" w="med" type="none"/>
          </a:ln>
        </p:spPr>
      </p:cxnSp>
      <p:cxnSp>
        <p:nvCxnSpPr>
          <p:cNvPr id="380" name="Google Shape;380;p55"/>
          <p:cNvCxnSpPr>
            <a:stCxn id="376" idx="4"/>
          </p:cNvCxnSpPr>
          <p:nvPr/>
        </p:nvCxnSpPr>
        <p:spPr>
          <a:xfrm flipH="1">
            <a:off x="4213150" y="3855300"/>
            <a:ext cx="1200" cy="705600"/>
          </a:xfrm>
          <a:prstGeom prst="straightConnector1">
            <a:avLst/>
          </a:prstGeom>
          <a:noFill/>
          <a:ln cap="flat" cmpd="sng" w="19050">
            <a:solidFill>
              <a:srgbClr val="E06666"/>
            </a:solidFill>
            <a:prstDash val="dash"/>
            <a:round/>
            <a:headEnd len="med" w="med" type="none"/>
            <a:tailEnd len="med" w="med" type="none"/>
          </a:ln>
        </p:spPr>
      </p:cxnSp>
      <p:cxnSp>
        <p:nvCxnSpPr>
          <p:cNvPr id="381" name="Google Shape;381;p55"/>
          <p:cNvCxnSpPr>
            <a:stCxn id="377" idx="4"/>
          </p:cNvCxnSpPr>
          <p:nvPr/>
        </p:nvCxnSpPr>
        <p:spPr>
          <a:xfrm>
            <a:off x="6021750" y="3023225"/>
            <a:ext cx="6900" cy="1293900"/>
          </a:xfrm>
          <a:prstGeom prst="straightConnector1">
            <a:avLst/>
          </a:prstGeom>
          <a:noFill/>
          <a:ln cap="flat" cmpd="sng" w="19050">
            <a:solidFill>
              <a:srgbClr val="E06666"/>
            </a:solidFill>
            <a:prstDash val="dash"/>
            <a:round/>
            <a:headEnd len="med" w="med" type="none"/>
            <a:tailEnd len="med" w="med" type="none"/>
          </a:ln>
        </p:spPr>
      </p:cxnSp>
      <p:cxnSp>
        <p:nvCxnSpPr>
          <p:cNvPr id="382" name="Google Shape;382;p55"/>
          <p:cNvCxnSpPr>
            <a:stCxn id="378" idx="4"/>
          </p:cNvCxnSpPr>
          <p:nvPr/>
        </p:nvCxnSpPr>
        <p:spPr>
          <a:xfrm>
            <a:off x="5604075" y="4102525"/>
            <a:ext cx="0" cy="2598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388" name="Google Shape;388;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Some lines will clearly be better fits than others.</a:t>
            </a:r>
            <a:endParaRPr sz="2900">
              <a:solidFill>
                <a:srgbClr val="434343"/>
              </a:solidFill>
              <a:latin typeface="Montserrat"/>
              <a:ea typeface="Montserrat"/>
              <a:cs typeface="Montserrat"/>
              <a:sym typeface="Montserrat"/>
            </a:endParaRPr>
          </a:p>
        </p:txBody>
      </p:sp>
      <p:pic>
        <p:nvPicPr>
          <p:cNvPr descr="watermark.jpg" id="389" name="Google Shape;389;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0" name="Google Shape;390;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91" name="Google Shape;391;p56"/>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392" name="Google Shape;392;p56"/>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6"/>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6"/>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6"/>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 name="Google Shape;396;p56"/>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397" name="Google Shape;397;p56"/>
          <p:cNvCxnSpPr>
            <a:stCxn id="393"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398" name="Google Shape;398;p56"/>
          <p:cNvCxnSpPr>
            <a:stCxn id="394"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399" name="Google Shape;399;p56"/>
          <p:cNvCxnSpPr>
            <a:stCxn id="395"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05" name="Google Shape;405;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see the </a:t>
            </a:r>
            <a:r>
              <a:rPr b="1" lang="en" sz="2900">
                <a:solidFill>
                  <a:srgbClr val="434343"/>
                </a:solidFill>
                <a:latin typeface="Montserrat"/>
                <a:ea typeface="Montserrat"/>
                <a:cs typeface="Montserrat"/>
                <a:sym typeface="Montserrat"/>
              </a:rPr>
              <a:t>residuals</a:t>
            </a:r>
            <a:r>
              <a:rPr lang="en" sz="2900">
                <a:solidFill>
                  <a:srgbClr val="434343"/>
                </a:solidFill>
                <a:latin typeface="Montserrat"/>
                <a:ea typeface="Montserrat"/>
                <a:cs typeface="Montserrat"/>
                <a:sym typeface="Montserrat"/>
              </a:rPr>
              <a:t> can be both positive and negative.</a:t>
            </a:r>
            <a:endParaRPr sz="2900">
              <a:solidFill>
                <a:srgbClr val="434343"/>
              </a:solidFill>
              <a:latin typeface="Montserrat"/>
              <a:ea typeface="Montserrat"/>
              <a:cs typeface="Montserrat"/>
              <a:sym typeface="Montserrat"/>
            </a:endParaRPr>
          </a:p>
        </p:txBody>
      </p:sp>
      <p:pic>
        <p:nvPicPr>
          <p:cNvPr descr="watermark.jpg" id="406" name="Google Shape;406;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07" name="Google Shape;407;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08" name="Google Shape;408;p57"/>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09" name="Google Shape;409;p57"/>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7"/>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7"/>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7"/>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57"/>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14" name="Google Shape;414;p57"/>
          <p:cNvCxnSpPr>
            <a:stCxn id="410"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15" name="Google Shape;415;p57"/>
          <p:cNvCxnSpPr>
            <a:stCxn id="411"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16" name="Google Shape;416;p57"/>
          <p:cNvCxnSpPr>
            <a:stCxn id="412"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22" name="Google Shape;42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Ordinary Least Squares</a:t>
            </a:r>
            <a:r>
              <a:rPr lang="en" sz="2900">
                <a:solidFill>
                  <a:srgbClr val="434343"/>
                </a:solidFill>
                <a:latin typeface="Montserrat"/>
                <a:ea typeface="Montserrat"/>
                <a:cs typeface="Montserrat"/>
                <a:sym typeface="Montserrat"/>
              </a:rPr>
              <a:t> works by minimizing the sum of the squares of the differences between the observed dependent variable (values of the variable being observed) in the given dataset and those predicted by the linear function.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23" name="Google Shape;42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24" name="Google Shape;42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30" name="Google Shape;43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t>
            </a:r>
            <a:r>
              <a:rPr lang="en" sz="2900">
                <a:solidFill>
                  <a:srgbClr val="434343"/>
                </a:solidFill>
                <a:latin typeface="Montserrat"/>
                <a:ea typeface="Montserrat"/>
                <a:cs typeface="Montserrat"/>
                <a:sym typeface="Montserrat"/>
              </a:rPr>
              <a:t>visualize</a:t>
            </a:r>
            <a:r>
              <a:rPr lang="en" sz="2900">
                <a:solidFill>
                  <a:srgbClr val="434343"/>
                </a:solidFill>
                <a:latin typeface="Montserrat"/>
                <a:ea typeface="Montserrat"/>
                <a:cs typeface="Montserrat"/>
                <a:sym typeface="Montserrat"/>
              </a:rPr>
              <a:t>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31" name="Google Shape;43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2" name="Google Shape;43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33" name="Google Shape;433;p5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34" name="Google Shape;434;p5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 name="Google Shape;438;p5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39" name="Google Shape;439;p59"/>
          <p:cNvCxnSpPr>
            <a:stCxn id="435"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40" name="Google Shape;440;p59"/>
          <p:cNvCxnSpPr>
            <a:stCxn id="436"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41" name="Google Shape;441;p59"/>
          <p:cNvCxnSpPr>
            <a:stCxn id="437"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47" name="Google Shape;44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visualize squared error to </a:t>
            </a:r>
            <a:r>
              <a:rPr lang="en" sz="2900">
                <a:solidFill>
                  <a:srgbClr val="434343"/>
                </a:solidFill>
                <a:latin typeface="Montserrat"/>
                <a:ea typeface="Montserrat"/>
                <a:cs typeface="Montserrat"/>
                <a:sym typeface="Montserrat"/>
              </a:rPr>
              <a:t>minimize</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448" name="Google Shape;44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49" name="Google Shape;44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50" name="Google Shape;450;p6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451" name="Google Shape;451;p6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6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456" name="Google Shape;456;p60"/>
          <p:cNvCxnSpPr>
            <a:stCxn id="452"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457" name="Google Shape;457;p60"/>
          <p:cNvCxnSpPr>
            <a:stCxn id="453" idx="4"/>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458" name="Google Shape;458;p60"/>
          <p:cNvCxnSpPr>
            <a:stCxn id="454"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459" name="Google Shape;459;p60"/>
          <p:cNvSpPr/>
          <p:nvPr/>
        </p:nvSpPr>
        <p:spPr>
          <a:xfrm>
            <a:off x="4214350" y="3822300"/>
            <a:ext cx="309600" cy="3096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0"/>
          <p:cNvSpPr/>
          <p:nvPr/>
        </p:nvSpPr>
        <p:spPr>
          <a:xfrm>
            <a:off x="5604075" y="35869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
          <p:cNvSpPr/>
          <p:nvPr/>
        </p:nvSpPr>
        <p:spPr>
          <a:xfrm>
            <a:off x="6015150" y="3023225"/>
            <a:ext cx="417900" cy="4179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0"/>
          <p:cNvSpPr/>
          <p:nvPr/>
        </p:nvSpPr>
        <p:spPr>
          <a:xfrm flipH="1">
            <a:off x="2955525" y="4535025"/>
            <a:ext cx="103800" cy="103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68" name="Google Shape;468;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Having a squared error will help us simplify our calculations later on when setting up a derivative.</a:t>
            </a:r>
            <a:endParaRPr sz="2900">
              <a:solidFill>
                <a:srgbClr val="434343"/>
              </a:solidFill>
              <a:latin typeface="Montserrat"/>
              <a:ea typeface="Montserrat"/>
              <a:cs typeface="Montserrat"/>
              <a:sym typeface="Montserrat"/>
            </a:endParaRPr>
          </a:p>
          <a:p>
            <a:pPr indent="-412750" lvl="0" marL="45720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continue exploring OLS by converting a real data set into mathematical notation, then working to solve a linear relationship between features and a variable!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69" name="Google Shape;469;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0" name="Google Shape;470;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476" name="Google Shape;476;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Two</a:t>
            </a:r>
            <a:endParaRPr sz="3900"/>
          </a:p>
          <a:p>
            <a:pPr indent="0" lvl="0" marL="0" rtl="0" algn="ctr">
              <a:spcBef>
                <a:spcPts val="0"/>
              </a:spcBef>
              <a:spcAft>
                <a:spcPts val="0"/>
              </a:spcAft>
              <a:buNone/>
            </a:pPr>
            <a:r>
              <a:rPr lang="en" sz="3900"/>
              <a:t>OLS Equations</a:t>
            </a:r>
            <a:endParaRPr sz="3900"/>
          </a:p>
        </p:txBody>
      </p:sp>
      <p:pic>
        <p:nvPicPr>
          <p:cNvPr descr="watermark.jpg" id="477" name="Google Shape;477;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8" name="Google Shape;478;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84" name="Google Shape;484;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know the equation of a simple straight line:</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 + b</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is slope</a:t>
            </a:r>
            <a:endParaRPr sz="2900">
              <a:solidFill>
                <a:srgbClr val="434343"/>
              </a:solidFill>
              <a:latin typeface="Montserrat"/>
              <a:ea typeface="Montserrat"/>
              <a:cs typeface="Montserrat"/>
              <a:sym typeface="Montserrat"/>
            </a:endParaRPr>
          </a:p>
          <a:p>
            <a:pPr indent="-412750" lvl="3"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is intercept with y-axis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85" name="Google Shape;485;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6" name="Google Shape;486;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Linear Regression</a:t>
            </a:r>
            <a:endParaRPr>
              <a:latin typeface="Montserrat"/>
              <a:ea typeface="Montserrat"/>
              <a:cs typeface="Montserrat"/>
              <a:sym typeface="Montserrat"/>
            </a:endParaRPr>
          </a:p>
        </p:txBody>
      </p:sp>
      <p:sp>
        <p:nvSpPr>
          <p:cNvPr id="124" name="Google Shape;12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Unlike future ML Algorithm sections, the exercise project for linear regression will be spread over many sections, since we will first discuss feature engineering and cross-validation before tackling the full project exercise.</a:t>
            </a:r>
            <a:endParaRPr sz="2900">
              <a:solidFill>
                <a:srgbClr val="434343"/>
              </a:solidFill>
              <a:latin typeface="Montserrat"/>
              <a:ea typeface="Montserrat"/>
              <a:cs typeface="Montserrat"/>
              <a:sym typeface="Montserrat"/>
            </a:endParaRPr>
          </a:p>
        </p:txBody>
      </p:sp>
      <p:pic>
        <p:nvPicPr>
          <p:cNvPr descr="watermark.jpg" id="125" name="Google Shape;12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 name="Google Shape;12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492" name="Google Shape;492;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OLS Theory</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see for </a:t>
            </a:r>
            <a:r>
              <a:rPr b="1" lang="en" sz="2900">
                <a:solidFill>
                  <a:srgbClr val="434343"/>
                </a:solidFill>
                <a:latin typeface="Montserrat"/>
                <a:ea typeface="Montserrat"/>
                <a:cs typeface="Montserrat"/>
                <a:sym typeface="Montserrat"/>
              </a:rPr>
              <a:t>y=mx+b</a:t>
            </a:r>
            <a:r>
              <a:rPr lang="en" sz="2900">
                <a:solidFill>
                  <a:srgbClr val="434343"/>
                </a:solidFill>
                <a:latin typeface="Montserrat"/>
                <a:ea typeface="Montserrat"/>
                <a:cs typeface="Montserrat"/>
                <a:sym typeface="Montserrat"/>
              </a:rPr>
              <a:t> there is only room for one possible feature x.</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 will allow us to directly solve for the slope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and intercept </a:t>
            </a:r>
            <a:r>
              <a:rPr b="1" lang="en" sz="2900">
                <a:solidFill>
                  <a:srgbClr val="434343"/>
                </a:solidFill>
                <a:latin typeface="Montserrat"/>
                <a:ea typeface="Montserrat"/>
                <a:cs typeface="Montserrat"/>
                <a:sym typeface="Montserrat"/>
              </a:rPr>
              <a:t>b.</a:t>
            </a:r>
            <a:endParaRPr b="1"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later see we’ll need tools like gradient descent to scale this to multiple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493" name="Google Shape;493;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4" name="Google Shape;494;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0" name="Google Shape;500;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how we could translate a real data set into mathematical notation for linear regression.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we’ll solve a simple case of one feature to explore OLS in action.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focus on gradient descent for real world data set situations. </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1" name="Google Shape;501;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2" name="Google Shape;502;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08" name="Google Shape;508;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 allows us to build a relationship between multiple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 to estimate a </a:t>
            </a:r>
            <a:r>
              <a:rPr b="1" lang="en" sz="2900">
                <a:solidFill>
                  <a:srgbClr val="434343"/>
                </a:solidFill>
                <a:latin typeface="Montserrat"/>
                <a:ea typeface="Montserrat"/>
                <a:cs typeface="Montserrat"/>
                <a:sym typeface="Montserrat"/>
              </a:rPr>
              <a:t>target output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509" name="Google Shape;509;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0" name="Google Shape;510;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11" name="Google Shape;511;p66"/>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17" name="Google Shape;517;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18" name="Google Shape;518;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9" name="Google Shape;519;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20" name="Google Shape;520;p67"/>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solidFill>
                            <a:srgbClr val="000000"/>
                          </a:solidFill>
                        </a:rPr>
                        <a:t>Area m</a:t>
                      </a:r>
                      <a:r>
                        <a:rPr b="1" baseline="30000" lang="en">
                          <a:solidFill>
                            <a:srgbClr val="000000"/>
                          </a:solidFill>
                        </a:rPr>
                        <a:t>2</a:t>
                      </a:r>
                      <a:endParaRPr b="1" baseline="30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Bedrooms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Bathrooms</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Price</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21" name="Google Shape;521;p67"/>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22" name="Google Shape;522;p67"/>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28" name="Google Shape;528;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29" name="Google Shape;529;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30" name="Google Shape;530;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31" name="Google Shape;531;p68"/>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t>200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t>190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t>230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t>180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t>210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32" name="Google Shape;532;p68"/>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33" name="Google Shape;533;p68"/>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39" name="Google Shape;53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40" name="Google Shape;54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41" name="Google Shape;54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42" name="Google Shape;542;p69"/>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$650,000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$400,000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t>$550,000</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43" name="Google Shape;543;p69"/>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44" name="Google Shape;544;p69"/>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50" name="Google Shape;550;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translate this data into generalized mathematical notation...</a:t>
            </a:r>
            <a:endParaRPr sz="2900">
              <a:solidFill>
                <a:srgbClr val="434343"/>
              </a:solidFill>
              <a:latin typeface="Montserrat"/>
              <a:ea typeface="Montserrat"/>
              <a:cs typeface="Montserrat"/>
              <a:sym typeface="Montserrat"/>
            </a:endParaRPr>
          </a:p>
        </p:txBody>
      </p:sp>
      <p:pic>
        <p:nvPicPr>
          <p:cNvPr descr="watermark.jpg" id="551" name="Google Shape;551;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52" name="Google Shape;552;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53" name="Google Shape;553;p70"/>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54" name="Google Shape;554;p70"/>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55" name="Google Shape;555;p70"/>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61" name="Google Shape;56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62" name="Google Shape;56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3" name="Google Shape;56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64" name="Google Shape;564;p71"/>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1777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1</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3042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2</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2</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1958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3</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3</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93050">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4</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4</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r h="258425">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x</a:t>
                      </a:r>
                      <a:r>
                        <a:rPr baseline="30000" lang="en">
                          <a:solidFill>
                            <a:schemeClr val="dk1"/>
                          </a:solidFill>
                        </a:rPr>
                        <a:t>5</a:t>
                      </a:r>
                      <a:r>
                        <a:rPr baseline="-25000" lang="en">
                          <a:solidFill>
                            <a:schemeClr val="dk1"/>
                          </a:solidFill>
                        </a:rPr>
                        <a:t>1</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lang="en">
                          <a:solidFill>
                            <a:schemeClr val="dk1"/>
                          </a:solidFill>
                        </a:rPr>
                        <a:t>y</a:t>
                      </a:r>
                      <a:r>
                        <a:rPr baseline="-25000" lang="en">
                          <a:solidFill>
                            <a:schemeClr val="dk1"/>
                          </a:solidFill>
                        </a:rPr>
                        <a:t>5</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65" name="Google Shape;565;p71"/>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66" name="Google Shape;566;p71"/>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72" name="Google Shape;572;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build out a linear relationship between the features X and label y. </a:t>
            </a:r>
            <a:endParaRPr sz="2900">
              <a:solidFill>
                <a:srgbClr val="434343"/>
              </a:solidFill>
              <a:latin typeface="Montserrat"/>
              <a:ea typeface="Montserrat"/>
              <a:cs typeface="Montserrat"/>
              <a:sym typeface="Montserrat"/>
            </a:endParaRPr>
          </a:p>
        </p:txBody>
      </p:sp>
      <p:pic>
        <p:nvPicPr>
          <p:cNvPr descr="watermark.jpg" id="573" name="Google Shape;573;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4" name="Google Shape;574;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75" name="Google Shape;575;p72"/>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1200700"/>
                <a:gridCol w="1200700"/>
                <a:gridCol w="1200700"/>
                <a:gridCol w="1200700"/>
              </a:tblGrid>
              <a:tr h="335850">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r>
            </a:tbl>
          </a:graphicData>
        </a:graphic>
      </p:graphicFrame>
      <p:sp>
        <p:nvSpPr>
          <p:cNvPr id="576" name="Google Shape;576;p72"/>
          <p:cNvSpPr txBox="1"/>
          <p:nvPr/>
        </p:nvSpPr>
        <p:spPr>
          <a:xfrm>
            <a:off x="3951325" y="21992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77" name="Google Shape;577;p72"/>
          <p:cNvSpPr txBox="1"/>
          <p:nvPr/>
        </p:nvSpPr>
        <p:spPr>
          <a:xfrm>
            <a:off x="6095175" y="2172100"/>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83" name="Google Shape;583;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Reformat for </a:t>
            </a:r>
            <a:r>
              <a:rPr b="1" lang="en" sz="2900">
                <a:solidFill>
                  <a:srgbClr val="434343"/>
                </a:solidFill>
                <a:latin typeface="Montserrat"/>
                <a:ea typeface="Montserrat"/>
                <a:cs typeface="Montserrat"/>
                <a:sym typeface="Montserrat"/>
              </a:rPr>
              <a:t>y = x</a:t>
            </a:r>
            <a:r>
              <a:rPr lang="en" sz="2900">
                <a:solidFill>
                  <a:srgbClr val="434343"/>
                </a:solidFill>
                <a:latin typeface="Montserrat"/>
                <a:ea typeface="Montserrat"/>
                <a:cs typeface="Montserrat"/>
                <a:sym typeface="Montserrat"/>
              </a:rPr>
              <a:t> equation</a:t>
            </a:r>
            <a:endParaRPr sz="2900">
              <a:solidFill>
                <a:srgbClr val="434343"/>
              </a:solidFill>
              <a:latin typeface="Montserrat"/>
              <a:ea typeface="Montserrat"/>
              <a:cs typeface="Montserrat"/>
              <a:sym typeface="Montserrat"/>
            </a:endParaRPr>
          </a:p>
        </p:txBody>
      </p:sp>
      <p:pic>
        <p:nvPicPr>
          <p:cNvPr descr="watermark.jpg" id="584" name="Google Shape;584;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85" name="Google Shape;585;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86" name="Google Shape;586;p73"/>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87" name="Google Shape;587;p73"/>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88" name="Google Shape;588;p73"/>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132" name="Google Shape;132;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3" name="Google Shape;133;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594" name="Google Shape;594;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Each feature should have some Beta </a:t>
            </a:r>
            <a:r>
              <a:rPr lang="en" sz="2900">
                <a:solidFill>
                  <a:srgbClr val="434343"/>
                </a:solidFill>
                <a:latin typeface="Montserrat"/>
                <a:ea typeface="Montserrat"/>
                <a:cs typeface="Montserrat"/>
                <a:sym typeface="Montserrat"/>
              </a:rPr>
              <a:t>coefficient</a:t>
            </a:r>
            <a:r>
              <a:rPr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associated</a:t>
            </a:r>
            <a:r>
              <a:rPr lang="en" sz="2900">
                <a:solidFill>
                  <a:srgbClr val="434343"/>
                </a:solidFill>
                <a:latin typeface="Montserrat"/>
                <a:ea typeface="Montserrat"/>
                <a:cs typeface="Montserrat"/>
                <a:sym typeface="Montserrat"/>
              </a:rPr>
              <a:t> with it.</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595" name="Google Shape;595;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6" name="Google Shape;596;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597" name="Google Shape;597;p74"/>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598" name="Google Shape;598;p74"/>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599" name="Google Shape;599;p74"/>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00" name="Google Shape;600;p74"/>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06" name="Google Shape;606;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the same as the common notation for a simple line: </a:t>
            </a:r>
            <a:r>
              <a:rPr b="1" lang="en" sz="2900">
                <a:solidFill>
                  <a:srgbClr val="434343"/>
                </a:solidFill>
                <a:latin typeface="Montserrat"/>
                <a:ea typeface="Montserrat"/>
                <a:cs typeface="Montserrat"/>
                <a:sym typeface="Montserrat"/>
              </a:rPr>
              <a:t>y=mx+b</a:t>
            </a:r>
            <a:endParaRPr b="1" sz="2900">
              <a:solidFill>
                <a:srgbClr val="434343"/>
              </a:solidFill>
              <a:latin typeface="Montserrat"/>
              <a:ea typeface="Montserrat"/>
              <a:cs typeface="Montserrat"/>
              <a:sym typeface="Montserrat"/>
            </a:endParaRPr>
          </a:p>
        </p:txBody>
      </p:sp>
      <p:pic>
        <p:nvPicPr>
          <p:cNvPr descr="watermark.jpg" id="607" name="Google Shape;607;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08" name="Google Shape;608;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09" name="Google Shape;609;p75"/>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10" name="Google Shape;610;p75"/>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11" name="Google Shape;611;p75"/>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12" name="Google Shape;612;p75"/>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18" name="Google Shape;6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is stating there is some Beta coefficient for each feature to minimize error.</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619" name="Google Shape;6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0" name="Google Shape;6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21" name="Google Shape;621;p76"/>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960550"/>
                <a:gridCol w="960550"/>
                <a:gridCol w="960550"/>
                <a:gridCol w="960550"/>
              </a:tblGrid>
              <a:tr h="335850">
                <a:tc>
                  <a:txBody>
                    <a:bodyPr/>
                    <a:lstStyle/>
                    <a:p>
                      <a:pPr indent="0" lvl="0" marL="0" rtl="0" algn="ctr">
                        <a:spcBef>
                          <a:spcPts val="0"/>
                        </a:spcBef>
                        <a:spcAft>
                          <a:spcPts val="0"/>
                        </a:spcAft>
                        <a:buClr>
                          <a:schemeClr val="dk1"/>
                        </a:buClr>
                        <a:buSzPts val="1100"/>
                        <a:buFont typeface="Arial"/>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22" name="Google Shape;622;p76"/>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23" name="Google Shape;623;p76"/>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24" name="Google Shape;624;p76"/>
          <p:cNvPicPr preferRelativeResize="0"/>
          <p:nvPr/>
        </p:nvPicPr>
        <p:blipFill>
          <a:blip r:embed="rId4">
            <a:alphaModFix/>
          </a:blip>
          <a:stretch>
            <a:fillRect/>
          </a:stretch>
        </p:blipFill>
        <p:spPr>
          <a:xfrm>
            <a:off x="2408725" y="3230850"/>
            <a:ext cx="4427626" cy="630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30" name="Google Shape;630;p77"/>
          <p:cNvSpPr txBox="1"/>
          <p:nvPr>
            <p:ph idx="1" type="body"/>
          </p:nvPr>
        </p:nvSpPr>
        <p:spPr>
          <a:xfrm>
            <a:off x="311700" y="1152475"/>
            <a:ext cx="8684100" cy="23817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also express this equation as a sum:</a:t>
            </a:r>
            <a:endParaRPr sz="2900">
              <a:solidFill>
                <a:srgbClr val="434343"/>
              </a:solidFill>
              <a:latin typeface="Montserrat"/>
              <a:ea typeface="Montserrat"/>
              <a:cs typeface="Montserrat"/>
              <a:sym typeface="Montserrat"/>
            </a:endParaRPr>
          </a:p>
        </p:txBody>
      </p:sp>
      <p:pic>
        <p:nvPicPr>
          <p:cNvPr descr="watermark.jpg" id="631" name="Google Shape;631;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32" name="Google Shape;632;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633" name="Google Shape;633;p77"/>
          <p:cNvGraphicFramePr/>
          <p:nvPr/>
        </p:nvGraphicFramePr>
        <p:xfrm>
          <a:off x="2328625" y="2720925"/>
          <a:ext cx="3000000" cy="3000000"/>
        </p:xfrm>
        <a:graphic>
          <a:graphicData uri="http://schemas.openxmlformats.org/drawingml/2006/table">
            <a:tbl>
              <a:tblPr>
                <a:noFill/>
                <a:tableStyleId>{02703DA9-3F25-41B0-881D-9F747453737D}</a:tableStyleId>
              </a:tblPr>
              <a:tblGrid>
                <a:gridCol w="960550"/>
                <a:gridCol w="960550"/>
                <a:gridCol w="960550"/>
                <a:gridCol w="960550"/>
              </a:tblGrid>
              <a:tr h="335850">
                <a:tc>
                  <a:txBody>
                    <a:bodyPr/>
                    <a:lstStyle/>
                    <a:p>
                      <a:pPr indent="0" lvl="0" marL="0" rtl="0" algn="ctr">
                        <a:spcBef>
                          <a:spcPts val="0"/>
                        </a:spcBef>
                        <a:spcAft>
                          <a:spcPts val="0"/>
                        </a:spcAft>
                        <a:buNone/>
                      </a:pPr>
                      <a:r>
                        <a:rPr b="1" lang="en">
                          <a:solidFill>
                            <a:schemeClr val="dk1"/>
                          </a:solidFill>
                        </a:rPr>
                        <a:t>y</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a:t>x</a:t>
                      </a:r>
                      <a:r>
                        <a:rPr b="1" baseline="-25000" lang="en"/>
                        <a:t>1</a:t>
                      </a:r>
                      <a:endParaRPr b="1" baseline="-25000"/>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2</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c>
                  <a:txBody>
                    <a:bodyPr/>
                    <a:lstStyle/>
                    <a:p>
                      <a:pPr indent="0" lvl="0" marL="0" rtl="0" algn="ctr">
                        <a:spcBef>
                          <a:spcPts val="0"/>
                        </a:spcBef>
                        <a:spcAft>
                          <a:spcPts val="0"/>
                        </a:spcAft>
                        <a:buNone/>
                      </a:pPr>
                      <a:r>
                        <a:rPr b="1" lang="en">
                          <a:solidFill>
                            <a:schemeClr val="dk1"/>
                          </a:solidFill>
                        </a:rPr>
                        <a:t>x</a:t>
                      </a:r>
                      <a:r>
                        <a:rPr b="1" baseline="-25000" lang="en">
                          <a:solidFill>
                            <a:schemeClr val="dk1"/>
                          </a:solidFill>
                        </a:rPr>
                        <a:t>3</a:t>
                      </a:r>
                      <a:endParaRPr b="1"/>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D0E0E3"/>
                    </a:solidFill>
                  </a:tcPr>
                </a:tc>
              </a:tr>
            </a:tbl>
          </a:graphicData>
        </a:graphic>
      </p:graphicFrame>
      <p:sp>
        <p:nvSpPr>
          <p:cNvPr id="634" name="Google Shape;634;p77"/>
          <p:cNvSpPr txBox="1"/>
          <p:nvPr/>
        </p:nvSpPr>
        <p:spPr>
          <a:xfrm>
            <a:off x="436677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X</a:t>
            </a:r>
            <a:endParaRPr b="1" sz="2100"/>
          </a:p>
        </p:txBody>
      </p:sp>
      <p:sp>
        <p:nvSpPr>
          <p:cNvPr id="635" name="Google Shape;635;p77"/>
          <p:cNvSpPr txBox="1"/>
          <p:nvPr/>
        </p:nvSpPr>
        <p:spPr>
          <a:xfrm>
            <a:off x="2328625" y="2221775"/>
            <a:ext cx="876000" cy="45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t>y</a:t>
            </a:r>
            <a:endParaRPr b="1" sz="2100"/>
          </a:p>
        </p:txBody>
      </p:sp>
      <p:pic>
        <p:nvPicPr>
          <p:cNvPr id="636" name="Google Shape;636;p77"/>
          <p:cNvPicPr preferRelativeResize="0"/>
          <p:nvPr/>
        </p:nvPicPr>
        <p:blipFill>
          <a:blip r:embed="rId4">
            <a:alphaModFix/>
          </a:blip>
          <a:stretch>
            <a:fillRect/>
          </a:stretch>
        </p:blipFill>
        <p:spPr>
          <a:xfrm>
            <a:off x="2408725" y="3230850"/>
            <a:ext cx="4427626" cy="630350"/>
          </a:xfrm>
          <a:prstGeom prst="rect">
            <a:avLst/>
          </a:prstGeom>
          <a:noFill/>
          <a:ln>
            <a:noFill/>
          </a:ln>
        </p:spPr>
      </p:pic>
      <p:pic>
        <p:nvPicPr>
          <p:cNvPr id="637" name="Google Shape;637;p77"/>
          <p:cNvPicPr preferRelativeResize="0"/>
          <p:nvPr/>
        </p:nvPicPr>
        <p:blipFill>
          <a:blip r:embed="rId5">
            <a:alphaModFix/>
          </a:blip>
          <a:stretch>
            <a:fillRect/>
          </a:stretch>
        </p:blipFill>
        <p:spPr>
          <a:xfrm>
            <a:off x="2408725" y="3779425"/>
            <a:ext cx="2501776" cy="1306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43" name="Google Shape;643;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the y hat symbol displays a prediction. There is usually no set of Betas to create a perfect fit to y! </a:t>
            </a:r>
            <a:endParaRPr sz="2900">
              <a:solidFill>
                <a:srgbClr val="434343"/>
              </a:solidFill>
              <a:latin typeface="Montserrat"/>
              <a:ea typeface="Montserrat"/>
              <a:cs typeface="Montserrat"/>
              <a:sym typeface="Montserrat"/>
            </a:endParaRPr>
          </a:p>
        </p:txBody>
      </p:sp>
      <p:pic>
        <p:nvPicPr>
          <p:cNvPr descr="watermark.jpg" id="644" name="Google Shape;644;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45" name="Google Shape;645;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46" name="Google Shape;646;p78"/>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52" name="Google Shape;65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 equation:</a:t>
            </a:r>
            <a:endParaRPr sz="2900">
              <a:solidFill>
                <a:srgbClr val="434343"/>
              </a:solidFill>
              <a:latin typeface="Montserrat"/>
              <a:ea typeface="Montserrat"/>
              <a:cs typeface="Montserrat"/>
              <a:sym typeface="Montserrat"/>
            </a:endParaRPr>
          </a:p>
        </p:txBody>
      </p:sp>
      <p:pic>
        <p:nvPicPr>
          <p:cNvPr descr="watermark.jpg" id="653" name="Google Shape;65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4" name="Google Shape;65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55" name="Google Shape;655;p79"/>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56" name="Google Shape;656;p79"/>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9"/>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9"/>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9"/>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0" name="Google Shape;660;p79"/>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61" name="Google Shape;661;p79"/>
          <p:cNvPicPr preferRelativeResize="0"/>
          <p:nvPr/>
        </p:nvPicPr>
        <p:blipFill>
          <a:blip r:embed="rId5">
            <a:alphaModFix/>
          </a:blip>
          <a:stretch>
            <a:fillRect/>
          </a:stretch>
        </p:blipFill>
        <p:spPr>
          <a:xfrm>
            <a:off x="3648794" y="1296861"/>
            <a:ext cx="2862068" cy="14943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67" name="Google Shape;667;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68" name="Google Shape;668;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69" name="Google Shape;669;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70" name="Google Shape;670;p80"/>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71" name="Google Shape;671;p80"/>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80"/>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0"/>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0"/>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80"/>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76" name="Google Shape;676;p80"/>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77" name="Google Shape;677;p80"/>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8" name="Google Shape;678;p80"/>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684" name="Google Shape;684;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685" name="Google Shape;685;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86" name="Google Shape;686;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687" name="Google Shape;687;p81"/>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688" name="Google Shape;688;p81"/>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81"/>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81"/>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81"/>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2" name="Google Shape;692;p81"/>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693" name="Google Shape;693;p81"/>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694" name="Google Shape;694;p81"/>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81"/>
          <p:cNvCxnSpPr/>
          <p:nvPr/>
        </p:nvCxnSpPr>
        <p:spPr>
          <a:xfrm>
            <a:off x="2574100" y="4760925"/>
            <a:ext cx="5176500" cy="0"/>
          </a:xfrm>
          <a:prstGeom prst="straightConnector1">
            <a:avLst/>
          </a:prstGeom>
          <a:noFill/>
          <a:ln cap="flat" cmpd="sng" w="28575">
            <a:solidFill>
              <a:srgbClr val="E06666"/>
            </a:solidFill>
            <a:prstDash val="solid"/>
            <a:round/>
            <a:headEnd len="med" w="med" type="diamond"/>
            <a:tailEnd len="med" w="med" type="diamond"/>
          </a:ln>
        </p:spPr>
      </p:cxnSp>
      <p:sp>
        <p:nvSpPr>
          <p:cNvPr id="696" name="Google Shape;696;p81"/>
          <p:cNvSpPr txBox="1"/>
          <p:nvPr/>
        </p:nvSpPr>
        <p:spPr>
          <a:xfrm>
            <a:off x="6055075" y="3887150"/>
            <a:ext cx="7368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rgbClr val="38761D"/>
                </a:solidFill>
                <a:latin typeface="Montserrat"/>
                <a:ea typeface="Montserrat"/>
                <a:cs typeface="Montserrat"/>
                <a:sym typeface="Montserrat"/>
              </a:rPr>
              <a:t>β</a:t>
            </a:r>
            <a:endParaRPr sz="3500">
              <a:solidFill>
                <a:srgbClr val="38761D"/>
              </a:solidFill>
              <a:latin typeface="Montserrat"/>
              <a:ea typeface="Montserrat"/>
              <a:cs typeface="Montserrat"/>
              <a:sym typeface="Montserrat"/>
            </a:endParaRPr>
          </a:p>
        </p:txBody>
      </p:sp>
      <p:sp>
        <p:nvSpPr>
          <p:cNvPr id="697" name="Google Shape;697;p81"/>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1"/>
          <p:cNvSpPr/>
          <p:nvPr/>
        </p:nvSpPr>
        <p:spPr>
          <a:xfrm flipH="1" rot="1504681">
            <a:off x="6589537" y="3444472"/>
            <a:ext cx="475638" cy="969254"/>
          </a:xfrm>
          <a:prstGeom prst="bentArrow">
            <a:avLst>
              <a:gd fmla="val 25000" name="adj1"/>
              <a:gd fmla="val 25000" name="adj2"/>
              <a:gd fmla="val 25000" name="adj3"/>
              <a:gd fmla="val 43750" name="adj4"/>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04" name="Google Shape;704;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4572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705" name="Google Shape;705;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06" name="Google Shape;706;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07" name="Google Shape;707;p82"/>
          <p:cNvPicPr preferRelativeResize="0"/>
          <p:nvPr/>
        </p:nvPicPr>
        <p:blipFill>
          <a:blip r:embed="rId4">
            <a:alphaModFix/>
          </a:blip>
          <a:stretch>
            <a:fillRect/>
          </a:stretch>
        </p:blipFill>
        <p:spPr>
          <a:xfrm>
            <a:off x="2239625" y="2738450"/>
            <a:ext cx="5680400" cy="2292975"/>
          </a:xfrm>
          <a:prstGeom prst="rect">
            <a:avLst/>
          </a:prstGeom>
          <a:noFill/>
          <a:ln>
            <a:noFill/>
          </a:ln>
        </p:spPr>
      </p:pic>
      <p:sp>
        <p:nvSpPr>
          <p:cNvPr id="708" name="Google Shape;708;p82"/>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82"/>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82"/>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82"/>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 name="Google Shape;712;p82"/>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pic>
        <p:nvPicPr>
          <p:cNvPr id="713" name="Google Shape;713;p82"/>
          <p:cNvPicPr preferRelativeResize="0"/>
          <p:nvPr/>
        </p:nvPicPr>
        <p:blipFill>
          <a:blip r:embed="rId5">
            <a:alphaModFix/>
          </a:blip>
          <a:stretch>
            <a:fillRect/>
          </a:stretch>
        </p:blipFill>
        <p:spPr>
          <a:xfrm>
            <a:off x="3648794" y="1296861"/>
            <a:ext cx="2862068" cy="1494388"/>
          </a:xfrm>
          <a:prstGeom prst="rect">
            <a:avLst/>
          </a:prstGeom>
          <a:noFill/>
          <a:ln>
            <a:noFill/>
          </a:ln>
        </p:spPr>
      </p:pic>
      <p:sp>
        <p:nvSpPr>
          <p:cNvPr id="714" name="Google Shape;714;p82"/>
          <p:cNvSpPr/>
          <p:nvPr/>
        </p:nvSpPr>
        <p:spPr>
          <a:xfrm>
            <a:off x="5988950" y="1823125"/>
            <a:ext cx="458100" cy="4392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5" name="Google Shape;715;p82"/>
          <p:cNvCxnSpPr/>
          <p:nvPr/>
        </p:nvCxnSpPr>
        <p:spPr>
          <a:xfrm flipH="1" rot="10800000">
            <a:off x="2574100" y="2900025"/>
            <a:ext cx="4907400" cy="1860900"/>
          </a:xfrm>
          <a:prstGeom prst="straightConnector1">
            <a:avLst/>
          </a:prstGeom>
          <a:noFill/>
          <a:ln cap="flat" cmpd="sng" w="28575">
            <a:solidFill>
              <a:srgbClr val="E06666"/>
            </a:solidFill>
            <a:prstDash val="solid"/>
            <a:round/>
            <a:headEnd len="med" w="med" type="diamond"/>
            <a:tailEnd len="med" w="med" type="diamond"/>
          </a:ln>
        </p:spPr>
      </p:cxnSp>
      <p:sp>
        <p:nvSpPr>
          <p:cNvPr id="716" name="Google Shape;716;p82"/>
          <p:cNvSpPr/>
          <p:nvPr/>
        </p:nvSpPr>
        <p:spPr>
          <a:xfrm>
            <a:off x="5511750" y="1657400"/>
            <a:ext cx="458100" cy="675900"/>
          </a:xfrm>
          <a:prstGeom prst="roundRect">
            <a:avLst>
              <a:gd fmla="val 16667"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7" name="Google Shape;717;p82"/>
          <p:cNvCxnSpPr/>
          <p:nvPr/>
        </p:nvCxnSpPr>
        <p:spPr>
          <a:xfrm flipH="1" rot="10800000">
            <a:off x="2574100" y="2887975"/>
            <a:ext cx="4907400" cy="1860900"/>
          </a:xfrm>
          <a:prstGeom prst="straightConnector1">
            <a:avLst/>
          </a:prstGeom>
          <a:noFill/>
          <a:ln cap="flat" cmpd="sng" w="28575">
            <a:solidFill>
              <a:srgbClr val="38761D"/>
            </a:solidFill>
            <a:prstDash val="dash"/>
            <a:round/>
            <a:headEnd len="med" w="med" type="diamond"/>
            <a:tailEnd len="med" w="med" type="diamond"/>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723" name="Google Shape;723;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4" name="Google Shape;724;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25" name="Google Shape;725;p83"/>
          <p:cNvPicPr preferRelativeResize="0"/>
          <p:nvPr/>
        </p:nvPicPr>
        <p:blipFill>
          <a:blip r:embed="rId4">
            <a:alphaModFix/>
          </a:blip>
          <a:stretch>
            <a:fillRect/>
          </a:stretch>
        </p:blipFill>
        <p:spPr>
          <a:xfrm>
            <a:off x="3648794" y="1296861"/>
            <a:ext cx="2862068" cy="1494388"/>
          </a:xfrm>
          <a:prstGeom prst="rect">
            <a:avLst/>
          </a:prstGeom>
          <a:noFill/>
          <a:ln>
            <a:noFill/>
          </a:ln>
        </p:spPr>
      </p:pic>
      <p:sp>
        <p:nvSpPr>
          <p:cNvPr id="726" name="Google Shape;726;p83"/>
          <p:cNvSpPr/>
          <p:nvPr/>
        </p:nvSpPr>
        <p:spPr>
          <a:xfrm>
            <a:off x="3617950" y="1705050"/>
            <a:ext cx="458100" cy="5727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83"/>
          <p:cNvPicPr preferRelativeResize="0"/>
          <p:nvPr/>
        </p:nvPicPr>
        <p:blipFill>
          <a:blip r:embed="rId5">
            <a:alphaModFix/>
          </a:blip>
          <a:stretch>
            <a:fillRect/>
          </a:stretch>
        </p:blipFill>
        <p:spPr>
          <a:xfrm>
            <a:off x="2239625" y="2738450"/>
            <a:ext cx="5680400" cy="2292975"/>
          </a:xfrm>
          <a:prstGeom prst="rect">
            <a:avLst/>
          </a:prstGeom>
          <a:noFill/>
          <a:ln>
            <a:noFill/>
          </a:ln>
        </p:spPr>
      </p:pic>
      <p:sp>
        <p:nvSpPr>
          <p:cNvPr id="728" name="Google Shape;728;p83"/>
          <p:cNvSpPr/>
          <p:nvPr/>
        </p:nvSpPr>
        <p:spPr>
          <a:xfrm>
            <a:off x="2989475" y="456887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3"/>
          <p:cNvSpPr/>
          <p:nvPr/>
        </p:nvSpPr>
        <p:spPr>
          <a:xfrm>
            <a:off x="4162450" y="3751500"/>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3"/>
          <p:cNvSpPr/>
          <p:nvPr/>
        </p:nvSpPr>
        <p:spPr>
          <a:xfrm>
            <a:off x="5552175" y="39987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83"/>
          <p:cNvCxnSpPr/>
          <p:nvPr/>
        </p:nvCxnSpPr>
        <p:spPr>
          <a:xfrm flipH="1" rot="10800000">
            <a:off x="2592075" y="2885500"/>
            <a:ext cx="4899600" cy="1856100"/>
          </a:xfrm>
          <a:prstGeom prst="straightConnector1">
            <a:avLst/>
          </a:prstGeom>
          <a:noFill/>
          <a:ln cap="flat" cmpd="sng" w="28575">
            <a:solidFill>
              <a:srgbClr val="E69138"/>
            </a:solidFill>
            <a:prstDash val="solid"/>
            <a:round/>
            <a:headEnd len="med" w="med" type="none"/>
            <a:tailEnd len="med" w="med" type="none"/>
          </a:ln>
        </p:spPr>
      </p:cxnSp>
      <p:cxnSp>
        <p:nvCxnSpPr>
          <p:cNvPr id="732" name="Google Shape;732;p83"/>
          <p:cNvCxnSpPr>
            <a:stCxn id="729" idx="4"/>
          </p:cNvCxnSpPr>
          <p:nvPr/>
        </p:nvCxnSpPr>
        <p:spPr>
          <a:xfrm flipH="1">
            <a:off x="4213150" y="3855300"/>
            <a:ext cx="1200" cy="276600"/>
          </a:xfrm>
          <a:prstGeom prst="straightConnector1">
            <a:avLst/>
          </a:prstGeom>
          <a:noFill/>
          <a:ln cap="flat" cmpd="sng" w="19050">
            <a:solidFill>
              <a:srgbClr val="E06666"/>
            </a:solidFill>
            <a:prstDash val="dash"/>
            <a:round/>
            <a:headEnd len="med" w="med" type="none"/>
            <a:tailEnd len="med" w="med" type="none"/>
          </a:ln>
        </p:spPr>
      </p:cxnSp>
      <p:cxnSp>
        <p:nvCxnSpPr>
          <p:cNvPr id="733" name="Google Shape;733;p83"/>
          <p:cNvCxnSpPr/>
          <p:nvPr/>
        </p:nvCxnSpPr>
        <p:spPr>
          <a:xfrm flipH="1">
            <a:off x="6015150" y="3023225"/>
            <a:ext cx="6600" cy="417900"/>
          </a:xfrm>
          <a:prstGeom prst="straightConnector1">
            <a:avLst/>
          </a:prstGeom>
          <a:noFill/>
          <a:ln cap="flat" cmpd="sng" w="19050">
            <a:solidFill>
              <a:srgbClr val="E06666"/>
            </a:solidFill>
            <a:prstDash val="dash"/>
            <a:round/>
            <a:headEnd len="med" w="med" type="none"/>
            <a:tailEnd len="med" w="med" type="none"/>
          </a:ln>
        </p:spPr>
      </p:cxnSp>
      <p:cxnSp>
        <p:nvCxnSpPr>
          <p:cNvPr id="734" name="Google Shape;734;p83"/>
          <p:cNvCxnSpPr>
            <a:stCxn id="730" idx="0"/>
          </p:cNvCxnSpPr>
          <p:nvPr/>
        </p:nvCxnSpPr>
        <p:spPr>
          <a:xfrm flipH="1" rot="10800000">
            <a:off x="5604075" y="3621625"/>
            <a:ext cx="9000" cy="377100"/>
          </a:xfrm>
          <a:prstGeom prst="straightConnector1">
            <a:avLst/>
          </a:prstGeom>
          <a:noFill/>
          <a:ln cap="flat" cmpd="sng" w="19050">
            <a:solidFill>
              <a:srgbClr val="E06666"/>
            </a:solidFill>
            <a:prstDash val="dash"/>
            <a:round/>
            <a:headEnd len="med" w="med" type="none"/>
            <a:tailEnd len="med" w="med" type="none"/>
          </a:ln>
        </p:spPr>
      </p:cxnSp>
      <p:sp>
        <p:nvSpPr>
          <p:cNvPr id="735" name="Google Shape;735;p83"/>
          <p:cNvSpPr/>
          <p:nvPr/>
        </p:nvSpPr>
        <p:spPr>
          <a:xfrm>
            <a:off x="5969850" y="2919425"/>
            <a:ext cx="103800" cy="103800"/>
          </a:xfrm>
          <a:prstGeom prst="ellipse">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39" name="Google Shape;139;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One</a:t>
            </a:r>
            <a:endParaRPr sz="3900"/>
          </a:p>
          <a:p>
            <a:pPr indent="0" lvl="0" marL="0" rtl="0" algn="ctr">
              <a:spcBef>
                <a:spcPts val="0"/>
              </a:spcBef>
              <a:spcAft>
                <a:spcPts val="0"/>
              </a:spcAft>
              <a:buNone/>
            </a:pPr>
            <a:r>
              <a:rPr lang="en" sz="3900"/>
              <a:t>History and Motivation</a:t>
            </a:r>
            <a:endParaRPr sz="3900"/>
          </a:p>
        </p:txBody>
      </p:sp>
      <p:pic>
        <p:nvPicPr>
          <p:cNvPr descr="watermark.jpg" id="140" name="Google Shape;140;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1" name="Google Shape;141;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1" name="Google Shape;741;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simple problems with one X feature we can easily solve for Betas values with an analytical solution.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quickly solve a simple example problem, then later we will see that for multiple features we will need gradient descent.</a:t>
            </a:r>
            <a:endParaRPr sz="2900">
              <a:solidFill>
                <a:srgbClr val="434343"/>
              </a:solidFill>
              <a:latin typeface="Montserrat"/>
              <a:ea typeface="Montserrat"/>
              <a:cs typeface="Montserrat"/>
              <a:sym typeface="Montserrat"/>
            </a:endParaRPr>
          </a:p>
        </p:txBody>
      </p:sp>
      <p:pic>
        <p:nvPicPr>
          <p:cNvPr descr="watermark.jpg" id="742" name="Google Shape;742;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43" name="Google Shape;743;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49" name="Google Shape;749;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expand to more than a single feature however, an analytical solution quickly becomes unscalable.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shift focus on </a:t>
            </a:r>
            <a:r>
              <a:rPr b="1" lang="en" sz="2900">
                <a:solidFill>
                  <a:srgbClr val="434343"/>
                </a:solidFill>
                <a:latin typeface="Montserrat"/>
                <a:ea typeface="Montserrat"/>
                <a:cs typeface="Montserrat"/>
                <a:sym typeface="Montserrat"/>
              </a:rPr>
              <a:t>minimizing </a:t>
            </a: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with </a:t>
            </a:r>
            <a:r>
              <a:rPr b="1"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p:txBody>
      </p:sp>
      <p:pic>
        <p:nvPicPr>
          <p:cNvPr descr="watermark.jpg" id="750" name="Google Shape;75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1" name="Google Shape;75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57" name="Google Shape;757;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use </a:t>
            </a:r>
            <a:r>
              <a:rPr b="1" lang="en" sz="2900">
                <a:solidFill>
                  <a:srgbClr val="434343"/>
                </a:solidFill>
                <a:latin typeface="Montserrat"/>
                <a:ea typeface="Montserrat"/>
                <a:cs typeface="Montserrat"/>
                <a:sym typeface="Montserrat"/>
              </a:rPr>
              <a:t>gradient descent </a:t>
            </a:r>
            <a:r>
              <a:rPr lang="en" sz="2900">
                <a:solidFill>
                  <a:srgbClr val="434343"/>
                </a:solidFill>
                <a:latin typeface="Montserrat"/>
                <a:ea typeface="Montserrat"/>
                <a:cs typeface="Montserrat"/>
                <a:sym typeface="Montserrat"/>
              </a:rPr>
              <a:t>to solve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calculate Beta values!</a:t>
            </a:r>
            <a:endParaRPr sz="2900">
              <a:solidFill>
                <a:srgbClr val="434343"/>
              </a:solidFill>
              <a:latin typeface="Montserrat"/>
              <a:ea typeface="Montserrat"/>
              <a:cs typeface="Montserrat"/>
              <a:sym typeface="Montserrat"/>
            </a:endParaRPr>
          </a:p>
        </p:txBody>
      </p:sp>
      <p:pic>
        <p:nvPicPr>
          <p:cNvPr descr="watermark.jpg" id="758" name="Google Shape;758;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9" name="Google Shape;759;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0" name="Google Shape;760;p86"/>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66" name="Google Shape;76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work on developing a cost function to minimize in the next lectures!</a:t>
            </a:r>
            <a:endParaRPr sz="2900">
              <a:solidFill>
                <a:srgbClr val="434343"/>
              </a:solidFill>
              <a:latin typeface="Montserrat"/>
              <a:ea typeface="Montserrat"/>
              <a:cs typeface="Montserrat"/>
              <a:sym typeface="Montserrat"/>
            </a:endParaRPr>
          </a:p>
        </p:txBody>
      </p:sp>
      <p:pic>
        <p:nvPicPr>
          <p:cNvPr descr="watermark.jpg" id="767" name="Google Shape;76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68" name="Google Shape;76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69" name="Google Shape;769;p87"/>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775" name="Google Shape;775;p8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Cost Function</a:t>
            </a:r>
            <a:endParaRPr sz="3900"/>
          </a:p>
        </p:txBody>
      </p:sp>
      <p:pic>
        <p:nvPicPr>
          <p:cNvPr descr="watermark.jpg" id="776" name="Google Shape;77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7" name="Google Shape;77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83" name="Google Shape;783;p89"/>
          <p:cNvSpPr txBox="1"/>
          <p:nvPr>
            <p:ph idx="1" type="body"/>
          </p:nvPr>
        </p:nvSpPr>
        <p:spPr>
          <a:xfrm>
            <a:off x="311700" y="1152475"/>
            <a:ext cx="88323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we know so far: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a:t>
            </a:r>
            <a:r>
              <a:rPr lang="en" sz="2900">
                <a:solidFill>
                  <a:srgbClr val="434343"/>
                </a:solidFill>
                <a:latin typeface="Montserrat"/>
                <a:ea typeface="Montserrat"/>
                <a:cs typeface="Montserrat"/>
                <a:sym typeface="Montserrat"/>
              </a:rPr>
              <a:t> = mx+b</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OLS</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Solve simple linear regression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 scalable for multiple features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Translating real data to Matrix Notation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Generalized formula for Beta coefficients</a:t>
            </a:r>
            <a:endParaRPr sz="2900">
              <a:solidFill>
                <a:srgbClr val="434343"/>
              </a:solidFill>
              <a:latin typeface="Montserrat"/>
              <a:ea typeface="Montserrat"/>
              <a:cs typeface="Montserrat"/>
              <a:sym typeface="Montserrat"/>
            </a:endParaRPr>
          </a:p>
        </p:txBody>
      </p:sp>
      <p:pic>
        <p:nvPicPr>
          <p:cNvPr descr="watermark.jpg" id="784" name="Google Shape;784;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85" name="Google Shape;785;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791" name="Google Shape;791;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are searching for Beta values for a best-fit line.</a:t>
            </a:r>
            <a:endParaRPr sz="2900">
              <a:solidFill>
                <a:srgbClr val="434343"/>
              </a:solidFill>
              <a:latin typeface="Montserrat"/>
              <a:ea typeface="Montserrat"/>
              <a:cs typeface="Montserrat"/>
              <a:sym typeface="Montserrat"/>
            </a:endParaRPr>
          </a:p>
        </p:txBody>
      </p:sp>
      <p:pic>
        <p:nvPicPr>
          <p:cNvPr descr="watermark.jpg" id="792" name="Google Shape;792;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3" name="Google Shape;793;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794" name="Google Shape;794;p90"/>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0" name="Google Shape;800;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equation below simply defines our line, but how to choose beta coefficients?</a:t>
            </a:r>
            <a:endParaRPr sz="2900">
              <a:solidFill>
                <a:srgbClr val="434343"/>
              </a:solidFill>
              <a:latin typeface="Montserrat"/>
              <a:ea typeface="Montserrat"/>
              <a:cs typeface="Montserrat"/>
              <a:sym typeface="Montserrat"/>
            </a:endParaRPr>
          </a:p>
        </p:txBody>
      </p:sp>
      <p:pic>
        <p:nvPicPr>
          <p:cNvPr descr="watermark.jpg" id="801" name="Google Shape;801;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2" name="Google Shape;802;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03" name="Google Shape;803;p91"/>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09" name="Google Shape;80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decided to define a “best-fit” as </a:t>
            </a:r>
            <a:r>
              <a:rPr b="1" lang="en" sz="2900">
                <a:solidFill>
                  <a:srgbClr val="434343"/>
                </a:solidFill>
                <a:latin typeface="Montserrat"/>
                <a:ea typeface="Montserrat"/>
                <a:cs typeface="Montserrat"/>
                <a:sym typeface="Montserrat"/>
              </a:rPr>
              <a:t>minimizing</a:t>
            </a:r>
            <a:r>
              <a:rPr b="1" lang="en" sz="2900">
                <a:solidFill>
                  <a:srgbClr val="434343"/>
                </a:solidFill>
                <a:latin typeface="Montserrat"/>
                <a:ea typeface="Montserrat"/>
                <a:cs typeface="Montserrat"/>
                <a:sym typeface="Montserrat"/>
              </a:rPr>
              <a:t> the squared error.</a:t>
            </a:r>
            <a:endParaRPr b="1" sz="2900">
              <a:solidFill>
                <a:srgbClr val="434343"/>
              </a:solidFill>
              <a:latin typeface="Montserrat"/>
              <a:ea typeface="Montserrat"/>
              <a:cs typeface="Montserrat"/>
              <a:sym typeface="Montserrat"/>
            </a:endParaRPr>
          </a:p>
          <a:p>
            <a:pPr indent="0" lvl="0" marL="0" marR="0" rtl="0" algn="l">
              <a:lnSpc>
                <a:spcPct val="100000"/>
              </a:lnSpc>
              <a:spcBef>
                <a:spcPts val="1600"/>
              </a:spcBef>
              <a:spcAft>
                <a:spcPts val="1600"/>
              </a:spcAft>
              <a:buNone/>
            </a:pPr>
            <a:r>
              <a:rPr b="1"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pic>
        <p:nvPicPr>
          <p:cNvPr descr="watermark.jpg" id="810" name="Google Shape;81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1" name="Google Shape;81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12" name="Google Shape;812;p92"/>
          <p:cNvPicPr preferRelativeResize="0"/>
          <p:nvPr/>
        </p:nvPicPr>
        <p:blipFill>
          <a:blip r:embed="rId4">
            <a:alphaModFix/>
          </a:blip>
          <a:stretch>
            <a:fillRect/>
          </a:stretch>
        </p:blipFill>
        <p:spPr>
          <a:xfrm>
            <a:off x="2239621" y="2552650"/>
            <a:ext cx="4038175" cy="2108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18" name="Google Shape;818;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residual error for some row</a:t>
            </a:r>
            <a:r>
              <a:rPr b="1" i="1" lang="en" sz="2900">
                <a:solidFill>
                  <a:srgbClr val="434343"/>
                </a:solidFill>
                <a:latin typeface="Montserrat"/>
                <a:ea typeface="Montserrat"/>
                <a:cs typeface="Montserrat"/>
                <a:sym typeface="Montserrat"/>
              </a:rPr>
              <a:t> j</a:t>
            </a:r>
            <a:r>
              <a:rPr lang="en" sz="2900">
                <a:solidFill>
                  <a:srgbClr val="434343"/>
                </a:solidFill>
                <a:latin typeface="Montserrat"/>
                <a:ea typeface="Montserrat"/>
                <a:cs typeface="Montserrat"/>
                <a:sym typeface="Montserrat"/>
              </a:rPr>
              <a:t> is:</a:t>
            </a:r>
            <a:endParaRPr b="1" sz="2900">
              <a:solidFill>
                <a:srgbClr val="434343"/>
              </a:solidFill>
              <a:latin typeface="Montserrat"/>
              <a:ea typeface="Montserrat"/>
              <a:cs typeface="Montserrat"/>
              <a:sym typeface="Montserrat"/>
            </a:endParaRPr>
          </a:p>
        </p:txBody>
      </p:sp>
      <p:pic>
        <p:nvPicPr>
          <p:cNvPr descr="watermark.jpg" id="819" name="Google Shape;819;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0" name="Google Shape;820;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21" name="Google Shape;821;p93"/>
          <p:cNvPicPr preferRelativeResize="0"/>
          <p:nvPr/>
        </p:nvPicPr>
        <p:blipFill rotWithShape="1">
          <a:blip r:embed="rId4">
            <a:alphaModFix/>
          </a:blip>
          <a:srcRect b="63568" l="52512" r="27462" t="15146"/>
          <a:stretch/>
        </p:blipFill>
        <p:spPr>
          <a:xfrm>
            <a:off x="4921500" y="2238775"/>
            <a:ext cx="1313050" cy="699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47" name="Google Shape;147;p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Before we do any coding, we will have a deep dive into </a:t>
            </a:r>
            <a:r>
              <a:rPr lang="en" sz="2900">
                <a:solidFill>
                  <a:srgbClr val="434343"/>
                </a:solidFill>
                <a:latin typeface="Montserrat"/>
                <a:ea typeface="Montserrat"/>
                <a:cs typeface="Montserrat"/>
                <a:sym typeface="Montserrat"/>
              </a:rPr>
              <a:t>building</a:t>
            </a:r>
            <a:r>
              <a:rPr lang="en" sz="2900">
                <a:solidFill>
                  <a:srgbClr val="434343"/>
                </a:solidFill>
                <a:latin typeface="Montserrat"/>
                <a:ea typeface="Montserrat"/>
                <a:cs typeface="Montserrat"/>
                <a:sym typeface="Montserrat"/>
              </a:rPr>
              <a:t> out an intuition of the theory and motivation behind Linear Regression.</a:t>
            </a:r>
            <a:endParaRPr sz="2900">
              <a:solidFill>
                <a:srgbClr val="434343"/>
              </a:solidFill>
              <a:latin typeface="Montserrat"/>
              <a:ea typeface="Montserrat"/>
              <a:cs typeface="Montserrat"/>
              <a:sym typeface="Montserrat"/>
            </a:endParaRPr>
          </a:p>
        </p:txBody>
      </p:sp>
      <p:pic>
        <p:nvPicPr>
          <p:cNvPr descr="watermark.jpg" id="148" name="Google Shape;14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49" name="Google Shape;14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27" name="Google Shape;827;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Squared Error for some row </a:t>
            </a:r>
            <a:r>
              <a:rPr b="1" i="1" lang="en" sz="2900">
                <a:solidFill>
                  <a:srgbClr val="434343"/>
                </a:solidFill>
                <a:latin typeface="Montserrat"/>
                <a:ea typeface="Montserrat"/>
                <a:cs typeface="Montserrat"/>
                <a:sym typeface="Montserrat"/>
              </a:rPr>
              <a:t>j</a:t>
            </a:r>
            <a:r>
              <a:rPr lang="en" sz="2900">
                <a:solidFill>
                  <a:srgbClr val="434343"/>
                </a:solidFill>
                <a:latin typeface="Montserrat"/>
                <a:ea typeface="Montserrat"/>
                <a:cs typeface="Montserrat"/>
                <a:sym typeface="Montserrat"/>
              </a:rPr>
              <a:t> is then</a:t>
            </a:r>
            <a:r>
              <a:rPr lang="en" sz="2900">
                <a:solidFill>
                  <a:srgbClr val="434343"/>
                </a:solidFill>
                <a:latin typeface="Montserrat"/>
                <a:ea typeface="Montserrat"/>
                <a:cs typeface="Montserrat"/>
                <a:sym typeface="Montserrat"/>
              </a:rPr>
              <a:t>:</a:t>
            </a:r>
            <a:endParaRPr b="1" sz="2900">
              <a:solidFill>
                <a:srgbClr val="434343"/>
              </a:solidFill>
              <a:latin typeface="Montserrat"/>
              <a:ea typeface="Montserrat"/>
              <a:cs typeface="Montserrat"/>
              <a:sym typeface="Montserrat"/>
            </a:endParaRPr>
          </a:p>
        </p:txBody>
      </p:sp>
      <p:pic>
        <p:nvPicPr>
          <p:cNvPr descr="watermark.jpg" id="828" name="Google Shape;828;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9" name="Google Shape;829;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0" name="Google Shape;830;p94"/>
          <p:cNvPicPr preferRelativeResize="0"/>
          <p:nvPr/>
        </p:nvPicPr>
        <p:blipFill rotWithShape="1">
          <a:blip r:embed="rId4">
            <a:alphaModFix/>
          </a:blip>
          <a:srcRect b="58680" l="48982" r="20187" t="10689"/>
          <a:stretch/>
        </p:blipFill>
        <p:spPr>
          <a:xfrm>
            <a:off x="4690075" y="2092350"/>
            <a:ext cx="2021499" cy="100589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36" name="Google Shape;836;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 of </a:t>
            </a:r>
            <a:r>
              <a:rPr lang="en" sz="2900">
                <a:solidFill>
                  <a:srgbClr val="434343"/>
                </a:solidFill>
                <a:latin typeface="Montserrat"/>
                <a:ea typeface="Montserrat"/>
                <a:cs typeface="Montserrat"/>
                <a:sym typeface="Montserrat"/>
              </a:rPr>
              <a:t>squared</a:t>
            </a:r>
            <a:r>
              <a:rPr lang="en" sz="2900">
                <a:solidFill>
                  <a:srgbClr val="434343"/>
                </a:solidFill>
                <a:latin typeface="Montserrat"/>
                <a:ea typeface="Montserrat"/>
                <a:cs typeface="Montserrat"/>
                <a:sym typeface="Montserrat"/>
              </a:rPr>
              <a:t> errors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lang="en" sz="2900">
                <a:solidFill>
                  <a:srgbClr val="434343"/>
                </a:solidFill>
                <a:latin typeface="Montserrat"/>
                <a:ea typeface="Montserrat"/>
                <a:cs typeface="Montserrat"/>
                <a:sym typeface="Montserrat"/>
              </a:rPr>
              <a:t> is then:</a:t>
            </a:r>
            <a:endParaRPr b="1" sz="2900">
              <a:solidFill>
                <a:srgbClr val="434343"/>
              </a:solidFill>
              <a:latin typeface="Montserrat"/>
              <a:ea typeface="Montserrat"/>
              <a:cs typeface="Montserrat"/>
              <a:sym typeface="Montserrat"/>
            </a:endParaRPr>
          </a:p>
        </p:txBody>
      </p:sp>
      <p:pic>
        <p:nvPicPr>
          <p:cNvPr descr="watermark.jpg" id="837" name="Google Shape;837;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8" name="Google Shape;838;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39" name="Google Shape;839;p95"/>
          <p:cNvPicPr preferRelativeResize="0"/>
          <p:nvPr/>
        </p:nvPicPr>
        <p:blipFill rotWithShape="1">
          <a:blip r:embed="rId4">
            <a:alphaModFix/>
          </a:blip>
          <a:srcRect b="51051" l="37530" r="20186" t="9252"/>
          <a:stretch/>
        </p:blipFill>
        <p:spPr>
          <a:xfrm>
            <a:off x="3939100" y="2045125"/>
            <a:ext cx="2772476" cy="13035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45" name="Google Shape;845;p9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Average squared error for </a:t>
            </a:r>
            <a:r>
              <a:rPr b="1" lang="en" sz="2900">
                <a:solidFill>
                  <a:srgbClr val="434343"/>
                </a:solidFill>
                <a:latin typeface="Montserrat"/>
                <a:ea typeface="Montserrat"/>
                <a:cs typeface="Montserrat"/>
                <a:sym typeface="Montserrat"/>
              </a:rPr>
              <a:t>m </a:t>
            </a:r>
            <a:r>
              <a:rPr lang="en" sz="2900">
                <a:solidFill>
                  <a:srgbClr val="434343"/>
                </a:solidFill>
                <a:latin typeface="Montserrat"/>
                <a:ea typeface="Montserrat"/>
                <a:cs typeface="Montserrat"/>
                <a:sym typeface="Montserrat"/>
              </a:rPr>
              <a:t>rows</a:t>
            </a:r>
            <a:r>
              <a:rPr b="1" lang="en" sz="2900">
                <a:solidFill>
                  <a:srgbClr val="434343"/>
                </a:solidFill>
                <a:latin typeface="Montserrat"/>
                <a:ea typeface="Montserrat"/>
                <a:cs typeface="Montserrat"/>
                <a:sym typeface="Montserrat"/>
              </a:rPr>
              <a:t> </a:t>
            </a:r>
            <a:r>
              <a:rPr lang="en" sz="2900">
                <a:solidFill>
                  <a:srgbClr val="434343"/>
                </a:solidFill>
                <a:latin typeface="Montserrat"/>
                <a:ea typeface="Montserrat"/>
                <a:cs typeface="Montserrat"/>
                <a:sym typeface="Montserrat"/>
              </a:rPr>
              <a:t>is then:</a:t>
            </a:r>
            <a:endParaRPr b="1" sz="2900">
              <a:solidFill>
                <a:srgbClr val="434343"/>
              </a:solidFill>
              <a:latin typeface="Montserrat"/>
              <a:ea typeface="Montserrat"/>
              <a:cs typeface="Montserrat"/>
              <a:sym typeface="Montserrat"/>
            </a:endParaRPr>
          </a:p>
        </p:txBody>
      </p:sp>
      <p:pic>
        <p:nvPicPr>
          <p:cNvPr descr="watermark.jpg" id="846" name="Google Shape;846;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7" name="Google Shape;847;p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48" name="Google Shape;848;p96"/>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49" name="Google Shape;849;p96"/>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55" name="Google Shape;85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Exactly what we need for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856" name="Google Shape;85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7" name="Google Shape;85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58" name="Google Shape;858;p97"/>
          <p:cNvPicPr preferRelativeResize="0"/>
          <p:nvPr/>
        </p:nvPicPr>
        <p:blipFill rotWithShape="1">
          <a:blip r:embed="rId4">
            <a:alphaModFix/>
          </a:blip>
          <a:srcRect b="51051" l="24637" r="20184" t="9252"/>
          <a:stretch/>
        </p:blipFill>
        <p:spPr>
          <a:xfrm>
            <a:off x="3093650" y="2045125"/>
            <a:ext cx="3617927" cy="1303575"/>
          </a:xfrm>
          <a:prstGeom prst="rect">
            <a:avLst/>
          </a:prstGeom>
          <a:noFill/>
          <a:ln>
            <a:noFill/>
          </a:ln>
        </p:spPr>
      </p:pic>
      <p:sp>
        <p:nvSpPr>
          <p:cNvPr id="859" name="Google Shape;859;p97"/>
          <p:cNvSpPr/>
          <p:nvPr/>
        </p:nvSpPr>
        <p:spPr>
          <a:xfrm>
            <a:off x="3150325" y="2692200"/>
            <a:ext cx="2124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865" name="Google Shape;865;p9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Begin by defining a cost function </a:t>
            </a:r>
            <a:r>
              <a:rPr b="1" lang="en" sz="2900">
                <a:solidFill>
                  <a:srgbClr val="434343"/>
                </a:solidFill>
                <a:latin typeface="Montserrat"/>
                <a:ea typeface="Montserrat"/>
                <a:cs typeface="Montserrat"/>
                <a:sym typeface="Montserrat"/>
              </a:rPr>
              <a:t>J.</a:t>
            </a:r>
            <a:endParaRPr b="1" sz="2900">
              <a:solidFill>
                <a:srgbClr val="434343"/>
              </a:solidFill>
              <a:latin typeface="Montserrat"/>
              <a:ea typeface="Montserrat"/>
              <a:cs typeface="Montserrat"/>
              <a:sym typeface="Montserrat"/>
            </a:endParaRPr>
          </a:p>
        </p:txBody>
      </p:sp>
      <p:pic>
        <p:nvPicPr>
          <p:cNvPr descr="watermark.jpg" id="866" name="Google Shape;866;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7" name="Google Shape;867;p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68" name="Google Shape;868;p9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69" name="Google Shape;869;p98"/>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75" name="Google Shape;875;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6" name="Google Shape;876;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77" name="Google Shape;877;p9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78" name="Google Shape;878;p99"/>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9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a:t>
            </a:r>
            <a:r>
              <a:rPr b="1" lang="en" sz="2900">
                <a:solidFill>
                  <a:srgbClr val="434343"/>
                </a:solidFill>
                <a:latin typeface="Montserrat"/>
                <a:ea typeface="Montserrat"/>
                <a:cs typeface="Montserrat"/>
                <a:sym typeface="Montserrat"/>
              </a:rPr>
              <a:t>cost function </a:t>
            </a:r>
            <a:r>
              <a:rPr lang="en" sz="2900">
                <a:solidFill>
                  <a:srgbClr val="434343"/>
                </a:solidFill>
                <a:latin typeface="Montserrat"/>
                <a:ea typeface="Montserrat"/>
                <a:cs typeface="Montserrat"/>
                <a:sym typeface="Montserrat"/>
              </a:rPr>
              <a:t>is defined by some measure of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85" name="Google Shape;885;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6" name="Google Shape;886;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87" name="Google Shape;887;p10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88" name="Google Shape;888;p100"/>
          <p:cNvSpPr/>
          <p:nvPr/>
        </p:nvSpPr>
        <p:spPr>
          <a:xfrm>
            <a:off x="2500875" y="1851650"/>
            <a:ext cx="5262300" cy="299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means we wish to </a:t>
            </a:r>
            <a:r>
              <a:rPr b="1" lang="en" sz="2900">
                <a:solidFill>
                  <a:srgbClr val="434343"/>
                </a:solidFill>
                <a:latin typeface="Montserrat"/>
                <a:ea typeface="Montserrat"/>
                <a:cs typeface="Montserrat"/>
                <a:sym typeface="Montserrat"/>
              </a:rPr>
              <a:t>minimize </a:t>
            </a:r>
            <a:r>
              <a:rPr lang="en" sz="2900">
                <a:solidFill>
                  <a:srgbClr val="434343"/>
                </a:solidFill>
                <a:latin typeface="Montserrat"/>
                <a:ea typeface="Montserrat"/>
                <a:cs typeface="Montserrat"/>
                <a:sym typeface="Montserrat"/>
              </a:rPr>
              <a:t>the cost function.</a:t>
            </a:r>
            <a:endParaRPr sz="2900">
              <a:solidFill>
                <a:srgbClr val="434343"/>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895" name="Google Shape;89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6" name="Google Shape;89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897" name="Google Shape;897;p101"/>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898" name="Google Shape;898;p101"/>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01"/>
          <p:cNvSpPr txBox="1"/>
          <p:nvPr>
            <p:ph idx="1" type="body"/>
          </p:nvPr>
        </p:nvSpPr>
        <p:spPr>
          <a:xfrm>
            <a:off x="311700" y="1152475"/>
            <a:ext cx="8684100" cy="11430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cost function can be defined by the squared error:</a:t>
            </a:r>
            <a:endParaRPr sz="2900">
              <a:solidFill>
                <a:srgbClr val="434343"/>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05" name="Google Shape;905;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6" name="Google Shape;906;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7" name="Google Shape;907;p102"/>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08" name="Google Shape;908;p102"/>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lowercase </a:t>
            </a:r>
            <a:r>
              <a:rPr b="1" i="1" lang="en" sz="2900">
                <a:solidFill>
                  <a:srgbClr val="434343"/>
                </a:solidFill>
                <a:latin typeface="Georgia"/>
                <a:ea typeface="Georgia"/>
                <a:cs typeface="Georgia"/>
                <a:sym typeface="Georgia"/>
              </a:rPr>
              <a:t>j</a:t>
            </a:r>
            <a:r>
              <a:rPr lang="en" sz="2900">
                <a:solidFill>
                  <a:srgbClr val="434343"/>
                </a:solidFill>
                <a:latin typeface="Montserrat"/>
                <a:ea typeface="Montserrat"/>
                <a:cs typeface="Montserrat"/>
                <a:sym typeface="Montserrat"/>
              </a:rPr>
              <a:t> is the specific data row.</a:t>
            </a:r>
            <a:endParaRPr sz="2900">
              <a:solidFill>
                <a:srgbClr val="434343"/>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15" name="Google Shape;915;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6" name="Google Shape;916;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17" name="Google Shape;917;p103"/>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18" name="Google Shape;918;p103"/>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Want to minimize cost for set of Betas.</a:t>
            </a:r>
            <a:endParaRPr sz="2900">
              <a:solidFill>
                <a:srgbClr val="434343"/>
              </a:solidFill>
              <a:latin typeface="Montserrat"/>
              <a:ea typeface="Montserrat"/>
              <a:cs typeface="Montserrat"/>
              <a:sym typeface="Montserrat"/>
            </a:endParaRPr>
          </a:p>
        </p:txBody>
      </p:sp>
      <p:sp>
        <p:nvSpPr>
          <p:cNvPr id="920" name="Google Shape;920;p103"/>
          <p:cNvSpPr/>
          <p:nvPr/>
        </p:nvSpPr>
        <p:spPr>
          <a:xfrm>
            <a:off x="1357875" y="1901950"/>
            <a:ext cx="1143000" cy="1298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55" name="Google Shape;155;p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will include understanding: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Brief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Relationships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Ordinary Least Squares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Cost Functions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Vectorization</a:t>
            </a:r>
            <a:endParaRPr sz="2900">
              <a:solidFill>
                <a:srgbClr val="434343"/>
              </a:solidFill>
              <a:latin typeface="Montserrat"/>
              <a:ea typeface="Montserrat"/>
              <a:cs typeface="Montserrat"/>
              <a:sym typeface="Montserrat"/>
            </a:endParaRPr>
          </a:p>
        </p:txBody>
      </p:sp>
      <p:pic>
        <p:nvPicPr>
          <p:cNvPr descr="watermark.jpg" id="156" name="Google Shape;156;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7" name="Google Shape;157;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26" name="Google Shape;926;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7" name="Google Shape;927;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28" name="Google Shape;928;p104"/>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29" name="Google Shape;929;p104"/>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between real </a:t>
            </a:r>
            <a:r>
              <a:rPr b="1" lang="en" sz="2900">
                <a:solidFill>
                  <a:srgbClr val="434343"/>
                </a:solidFill>
                <a:latin typeface="Montserrat"/>
                <a:ea typeface="Montserrat"/>
                <a:cs typeface="Montserrat"/>
                <a:sym typeface="Montserrat"/>
              </a:rPr>
              <a:t>y </a:t>
            </a:r>
            <a:r>
              <a:rPr lang="en" sz="2900">
                <a:solidFill>
                  <a:srgbClr val="434343"/>
                </a:solidFill>
                <a:latin typeface="Montserrat"/>
                <a:ea typeface="Montserrat"/>
                <a:cs typeface="Montserrat"/>
                <a:sym typeface="Montserrat"/>
              </a:rPr>
              <a:t>and predicted </a:t>
            </a:r>
            <a:r>
              <a:rPr b="1" lang="en" sz="2900">
                <a:solidFill>
                  <a:srgbClr val="434343"/>
                </a:solidFill>
                <a:latin typeface="Montserrat"/>
                <a:ea typeface="Montserrat"/>
                <a:cs typeface="Montserrat"/>
                <a:sym typeface="Montserrat"/>
              </a:rPr>
              <a:t>ŷ</a:t>
            </a:r>
            <a:endParaRPr b="1" sz="2900">
              <a:solidFill>
                <a:srgbClr val="434343"/>
              </a:solidFill>
              <a:latin typeface="Montserrat"/>
              <a:ea typeface="Montserrat"/>
              <a:cs typeface="Montserrat"/>
              <a:sym typeface="Montserrat"/>
            </a:endParaRPr>
          </a:p>
        </p:txBody>
      </p:sp>
      <p:sp>
        <p:nvSpPr>
          <p:cNvPr id="931" name="Google Shape;931;p104"/>
          <p:cNvSpPr/>
          <p:nvPr/>
        </p:nvSpPr>
        <p:spPr>
          <a:xfrm>
            <a:off x="4690850" y="2253975"/>
            <a:ext cx="1298400" cy="704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37" name="Google Shape;93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8" name="Google Shape;93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39" name="Google Shape;939;p105"/>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40" name="Google Shape;940;p105"/>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Squaring corrects for negative and positive errors.</a:t>
            </a:r>
            <a:endParaRPr b="1" sz="2900">
              <a:solidFill>
                <a:srgbClr val="434343"/>
              </a:solidFill>
              <a:latin typeface="Montserrat"/>
              <a:ea typeface="Montserrat"/>
              <a:cs typeface="Montserrat"/>
              <a:sym typeface="Montserrat"/>
            </a:endParaRPr>
          </a:p>
        </p:txBody>
      </p:sp>
      <p:sp>
        <p:nvSpPr>
          <p:cNvPr id="942" name="Google Shape;942;p105"/>
          <p:cNvSpPr/>
          <p:nvPr/>
        </p:nvSpPr>
        <p:spPr>
          <a:xfrm>
            <a:off x="6163050" y="2080250"/>
            <a:ext cx="224100" cy="3201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05"/>
          <p:cNvSpPr/>
          <p:nvPr/>
        </p:nvSpPr>
        <p:spPr>
          <a:xfrm>
            <a:off x="3814575" y="2263150"/>
            <a:ext cx="629400" cy="67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49" name="Google Shape;949;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0" name="Google Shape;950;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1" name="Google Shape;951;p106"/>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52" name="Google Shape;952;p106"/>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0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54" name="Google Shape;954;p106"/>
          <p:cNvSpPr/>
          <p:nvPr/>
        </p:nvSpPr>
        <p:spPr>
          <a:xfrm>
            <a:off x="3973050" y="2025400"/>
            <a:ext cx="288000" cy="260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60" name="Google Shape;960;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1" name="Google Shape;961;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2" name="Google Shape;962;p107"/>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63" name="Google Shape;963;p107"/>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0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Summing error for m rows.</a:t>
            </a:r>
            <a:endParaRPr sz="2900">
              <a:solidFill>
                <a:srgbClr val="434343"/>
              </a:solidFill>
              <a:latin typeface="Montserrat"/>
              <a:ea typeface="Montserrat"/>
              <a:cs typeface="Montserrat"/>
              <a:sym typeface="Montserrat"/>
            </a:endParaRPr>
          </a:p>
        </p:txBody>
      </p:sp>
      <p:sp>
        <p:nvSpPr>
          <p:cNvPr id="965" name="Google Shape;965;p107"/>
          <p:cNvSpPr/>
          <p:nvPr/>
        </p:nvSpPr>
        <p:spPr>
          <a:xfrm>
            <a:off x="3758175" y="1997975"/>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71" name="Google Shape;971;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2" name="Google Shape;97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73" name="Google Shape;973;p108"/>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74" name="Google Shape;974;p108"/>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0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Divide by </a:t>
            </a:r>
            <a:r>
              <a:rPr b="1" lang="en" sz="2900">
                <a:solidFill>
                  <a:srgbClr val="434343"/>
                </a:solidFill>
                <a:latin typeface="Montserrat"/>
                <a:ea typeface="Montserrat"/>
                <a:cs typeface="Montserrat"/>
                <a:sym typeface="Montserrat"/>
              </a:rPr>
              <a:t>m</a:t>
            </a:r>
            <a:r>
              <a:rPr lang="en" sz="2900">
                <a:solidFill>
                  <a:srgbClr val="434343"/>
                </a:solidFill>
                <a:latin typeface="Montserrat"/>
                <a:ea typeface="Montserrat"/>
                <a:cs typeface="Montserrat"/>
                <a:sym typeface="Montserrat"/>
              </a:rPr>
              <a:t> to get </a:t>
            </a:r>
            <a:r>
              <a:rPr b="1" lang="en" sz="2900">
                <a:solidFill>
                  <a:srgbClr val="434343"/>
                </a:solidFill>
                <a:latin typeface="Montserrat"/>
                <a:ea typeface="Montserrat"/>
                <a:cs typeface="Montserrat"/>
                <a:sym typeface="Montserrat"/>
              </a:rPr>
              <a:t>mean</a:t>
            </a:r>
            <a:endParaRPr b="1" sz="2900">
              <a:solidFill>
                <a:srgbClr val="434343"/>
              </a:solidFill>
              <a:latin typeface="Montserrat"/>
              <a:ea typeface="Montserrat"/>
              <a:cs typeface="Montserrat"/>
              <a:sym typeface="Montserrat"/>
            </a:endParaRPr>
          </a:p>
        </p:txBody>
      </p:sp>
      <p:sp>
        <p:nvSpPr>
          <p:cNvPr id="976" name="Google Shape;976;p108"/>
          <p:cNvSpPr/>
          <p:nvPr/>
        </p:nvSpPr>
        <p:spPr>
          <a:xfrm>
            <a:off x="2990100" y="1970550"/>
            <a:ext cx="722400" cy="13260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82" name="Google Shape;982;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3" name="Google Shape;983;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84" name="Google Shape;984;p109"/>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85" name="Google Shape;985;p109"/>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0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Additional </a:t>
            </a:r>
            <a:r>
              <a:rPr b="1" lang="en" sz="2900">
                <a:solidFill>
                  <a:srgbClr val="434343"/>
                </a:solidFill>
                <a:latin typeface="Montserrat"/>
                <a:ea typeface="Montserrat"/>
                <a:cs typeface="Montserrat"/>
                <a:sym typeface="Montserrat"/>
              </a:rPr>
              <a:t>½</a:t>
            </a:r>
            <a:r>
              <a:rPr lang="en" sz="2900">
                <a:solidFill>
                  <a:srgbClr val="434343"/>
                </a:solidFill>
                <a:latin typeface="Montserrat"/>
                <a:ea typeface="Montserrat"/>
                <a:cs typeface="Montserrat"/>
                <a:sym typeface="Montserrat"/>
              </a:rPr>
              <a:t> is for </a:t>
            </a:r>
            <a:r>
              <a:rPr lang="en" sz="2900">
                <a:solidFill>
                  <a:srgbClr val="434343"/>
                </a:solidFill>
                <a:latin typeface="Montserrat"/>
                <a:ea typeface="Montserrat"/>
                <a:cs typeface="Montserrat"/>
                <a:sym typeface="Montserrat"/>
              </a:rPr>
              <a:t>convenience</a:t>
            </a:r>
            <a:r>
              <a:rPr lang="en" sz="2900">
                <a:solidFill>
                  <a:srgbClr val="434343"/>
                </a:solidFill>
                <a:latin typeface="Montserrat"/>
                <a:ea typeface="Montserrat"/>
                <a:cs typeface="Montserrat"/>
                <a:sym typeface="Montserrat"/>
              </a:rPr>
              <a:t> for derivative.</a:t>
            </a:r>
            <a:endParaRPr b="1" sz="2900">
              <a:solidFill>
                <a:srgbClr val="434343"/>
              </a:solidFill>
              <a:latin typeface="Montserrat"/>
              <a:ea typeface="Montserrat"/>
              <a:cs typeface="Montserrat"/>
              <a:sym typeface="Montserrat"/>
            </a:endParaRPr>
          </a:p>
        </p:txBody>
      </p:sp>
      <p:sp>
        <p:nvSpPr>
          <p:cNvPr id="987" name="Google Shape;987;p109"/>
          <p:cNvSpPr/>
          <p:nvPr/>
        </p:nvSpPr>
        <p:spPr>
          <a:xfrm>
            <a:off x="2990100" y="26334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09"/>
          <p:cNvSpPr/>
          <p:nvPr/>
        </p:nvSpPr>
        <p:spPr>
          <a:xfrm>
            <a:off x="6164600" y="2049775"/>
            <a:ext cx="310800" cy="402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pic>
        <p:nvPicPr>
          <p:cNvPr descr="watermark.jpg" id="994" name="Google Shape;994;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5" name="Google Shape;995;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6" name="Google Shape;996;p110"/>
          <p:cNvPicPr preferRelativeResize="0"/>
          <p:nvPr/>
        </p:nvPicPr>
        <p:blipFill>
          <a:blip r:embed="rId4">
            <a:alphaModFix/>
          </a:blip>
          <a:stretch>
            <a:fillRect/>
          </a:stretch>
        </p:blipFill>
        <p:spPr>
          <a:xfrm>
            <a:off x="1517900" y="1761175"/>
            <a:ext cx="6108202" cy="3059324"/>
          </a:xfrm>
          <a:prstGeom prst="rect">
            <a:avLst/>
          </a:prstGeom>
          <a:noFill/>
          <a:ln>
            <a:noFill/>
          </a:ln>
        </p:spPr>
      </p:pic>
      <p:sp>
        <p:nvSpPr>
          <p:cNvPr id="997" name="Google Shape;997;p110"/>
          <p:cNvSpPr/>
          <p:nvPr/>
        </p:nvSpPr>
        <p:spPr>
          <a:xfrm>
            <a:off x="2500875" y="3323850"/>
            <a:ext cx="5262300" cy="151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1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a:t>
            </a:r>
            <a:r>
              <a:rPr b="1" lang="en" sz="2900">
                <a:solidFill>
                  <a:srgbClr val="434343"/>
                </a:solidFill>
                <a:latin typeface="Montserrat"/>
                <a:ea typeface="Montserrat"/>
                <a:cs typeface="Montserrat"/>
                <a:sym typeface="Montserrat"/>
              </a:rPr>
              <a:t>ŷ </a:t>
            </a:r>
            <a:r>
              <a:rPr lang="en" sz="2900">
                <a:solidFill>
                  <a:srgbClr val="434343"/>
                </a:solidFill>
                <a:latin typeface="Montserrat"/>
                <a:ea typeface="Montserrat"/>
                <a:cs typeface="Montserrat"/>
                <a:sym typeface="Montserrat"/>
              </a:rPr>
              <a:t>?</a:t>
            </a:r>
            <a:r>
              <a:rPr lang="en" sz="2900">
                <a:solidFill>
                  <a:srgbClr val="434343"/>
                </a:solidFill>
                <a:latin typeface="Montserrat"/>
                <a:ea typeface="Montserrat"/>
                <a:cs typeface="Montserrat"/>
                <a:sym typeface="Montserrat"/>
              </a:rPr>
              <a:t> </a:t>
            </a:r>
            <a:endParaRPr b="1" sz="2900">
              <a:solidFill>
                <a:srgbClr val="434343"/>
              </a:solidFill>
              <a:latin typeface="Montserrat"/>
              <a:ea typeface="Montserrat"/>
              <a:cs typeface="Montserrat"/>
              <a:sym typeface="Montserrat"/>
            </a:endParaRPr>
          </a:p>
        </p:txBody>
      </p:sp>
      <p:sp>
        <p:nvSpPr>
          <p:cNvPr id="999" name="Google Shape;999;p110"/>
          <p:cNvSpPr/>
          <p:nvPr/>
        </p:nvSpPr>
        <p:spPr>
          <a:xfrm>
            <a:off x="5518400" y="2370600"/>
            <a:ext cx="310800" cy="441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05" name="Google Shape;1005;p11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will be a function of </a:t>
            </a:r>
            <a:r>
              <a:rPr b="1" lang="en" sz="2900">
                <a:solidFill>
                  <a:srgbClr val="434343"/>
                </a:solidFill>
                <a:latin typeface="Montserrat"/>
                <a:ea typeface="Montserrat"/>
                <a:cs typeface="Montserrat"/>
                <a:sym typeface="Montserrat"/>
              </a:rPr>
              <a:t>Betas </a:t>
            </a:r>
            <a:r>
              <a:rPr lang="en" sz="2900">
                <a:solidFill>
                  <a:srgbClr val="434343"/>
                </a:solidFill>
                <a:latin typeface="Montserrat"/>
                <a:ea typeface="Montserrat"/>
                <a:cs typeface="Montserrat"/>
                <a:sym typeface="Montserrat"/>
              </a:rPr>
              <a:t>and </a:t>
            </a:r>
            <a:r>
              <a:rPr b="1" lang="en" sz="2900">
                <a:solidFill>
                  <a:srgbClr val="434343"/>
                </a:solidFill>
                <a:latin typeface="Montserrat"/>
                <a:ea typeface="Montserrat"/>
                <a:cs typeface="Montserrat"/>
                <a:sym typeface="Montserrat"/>
              </a:rPr>
              <a:t>Features</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006" name="Google Shape;1006;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7" name="Google Shape;1007;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08" name="Google Shape;1008;p111"/>
          <p:cNvPicPr preferRelativeResize="0"/>
          <p:nvPr/>
        </p:nvPicPr>
        <p:blipFill>
          <a:blip r:embed="rId4">
            <a:alphaModFix/>
          </a:blip>
          <a:stretch>
            <a:fillRect/>
          </a:stretch>
        </p:blipFill>
        <p:spPr>
          <a:xfrm>
            <a:off x="1517900" y="1761175"/>
            <a:ext cx="6108202" cy="30593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4" name="Google Shape;1014;p11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15" name="Google Shape;1015;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6" name="Google Shape;1016;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17" name="Google Shape;1017;p112"/>
          <p:cNvPicPr preferRelativeResize="0"/>
          <p:nvPr/>
        </p:nvPicPr>
        <p:blipFill>
          <a:blip r:embed="rId4">
            <a:alphaModFix/>
          </a:blip>
          <a:stretch>
            <a:fillRect/>
          </a:stretch>
        </p:blipFill>
        <p:spPr>
          <a:xfrm>
            <a:off x="2356825" y="2228825"/>
            <a:ext cx="6854651" cy="26501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23" name="Google Shape;1023;p11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24" name="Google Shape;102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26" name="Google Shape;1026;p113"/>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27" name="Google Shape;1027;p113"/>
          <p:cNvSpPr/>
          <p:nvPr/>
        </p:nvSpPr>
        <p:spPr>
          <a:xfrm>
            <a:off x="2399700"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13"/>
          <p:cNvSpPr/>
          <p:nvPr/>
        </p:nvSpPr>
        <p:spPr>
          <a:xfrm>
            <a:off x="4049325" y="2690150"/>
            <a:ext cx="722400" cy="918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63" name="Google Shape;163;p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Relevant Reading in ISLR</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3 : Linear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3.1 Simple Linear Regression</a:t>
            </a:r>
            <a:endParaRPr sz="2900">
              <a:solidFill>
                <a:srgbClr val="434343"/>
              </a:solidFill>
              <a:latin typeface="Montserrat"/>
              <a:ea typeface="Montserrat"/>
              <a:cs typeface="Montserrat"/>
              <a:sym typeface="Montserrat"/>
            </a:endParaRPr>
          </a:p>
        </p:txBody>
      </p:sp>
      <p:pic>
        <p:nvPicPr>
          <p:cNvPr descr="watermark.jpg" id="164" name="Google Shape;16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4" name="Google Shape;1034;p1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from calculus to minimize a function we can take its derivative and set it equal to zero.</a:t>
            </a:r>
            <a:endParaRPr b="1" sz="2900">
              <a:solidFill>
                <a:srgbClr val="434343"/>
              </a:solidFill>
              <a:latin typeface="Montserrat"/>
              <a:ea typeface="Montserrat"/>
              <a:cs typeface="Montserrat"/>
              <a:sym typeface="Montserrat"/>
            </a:endParaRPr>
          </a:p>
        </p:txBody>
      </p:sp>
      <p:pic>
        <p:nvPicPr>
          <p:cNvPr descr="watermark.jpg" id="1035" name="Google Shape;1035;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6" name="Google Shape;1036;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37" name="Google Shape;1037;p114"/>
          <p:cNvPicPr preferRelativeResize="0"/>
          <p:nvPr/>
        </p:nvPicPr>
        <p:blipFill>
          <a:blip r:embed="rId4">
            <a:alphaModFix/>
          </a:blip>
          <a:stretch>
            <a:fillRect/>
          </a:stretch>
        </p:blipFill>
        <p:spPr>
          <a:xfrm>
            <a:off x="2356825" y="2228825"/>
            <a:ext cx="6854651" cy="2650175"/>
          </a:xfrm>
          <a:prstGeom prst="rect">
            <a:avLst/>
          </a:prstGeom>
          <a:noFill/>
          <a:ln>
            <a:noFill/>
          </a:ln>
        </p:spPr>
      </p:pic>
      <p:sp>
        <p:nvSpPr>
          <p:cNvPr id="1038" name="Google Shape;1038;p114"/>
          <p:cNvSpPr/>
          <p:nvPr/>
        </p:nvSpPr>
        <p:spPr>
          <a:xfrm>
            <a:off x="5130925" y="3162450"/>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14"/>
          <p:cNvSpPr/>
          <p:nvPr/>
        </p:nvSpPr>
        <p:spPr>
          <a:xfrm>
            <a:off x="8770800" y="2422175"/>
            <a:ext cx="225000" cy="3753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45" name="Google Shape;1045;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Unfortunately, it is not scalable to try to get an analytical solution to minimize this cost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 will learn to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minimize this </a:t>
            </a:r>
            <a:r>
              <a:rPr b="1" lang="en" sz="2900">
                <a:solidFill>
                  <a:srgbClr val="434343"/>
                </a:solidFill>
                <a:latin typeface="Montserrat"/>
                <a:ea typeface="Montserrat"/>
                <a:cs typeface="Montserrat"/>
                <a:sym typeface="Montserrat"/>
              </a:rPr>
              <a:t>cost function.</a:t>
            </a:r>
            <a:endParaRPr b="1" sz="2900">
              <a:solidFill>
                <a:srgbClr val="434343"/>
              </a:solidFill>
              <a:latin typeface="Montserrat"/>
              <a:ea typeface="Montserrat"/>
              <a:cs typeface="Montserrat"/>
              <a:sym typeface="Montserrat"/>
            </a:endParaRPr>
          </a:p>
        </p:txBody>
      </p:sp>
      <p:pic>
        <p:nvPicPr>
          <p:cNvPr descr="watermark.jpg" id="1046" name="Google Shape;1046;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7" name="Google Shape;1047;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Introduction to Linear Regression</a:t>
            </a:r>
            <a:endParaRPr b="1">
              <a:latin typeface="Montserrat"/>
              <a:ea typeface="Montserrat"/>
              <a:cs typeface="Montserrat"/>
              <a:sym typeface="Montserrat"/>
            </a:endParaRPr>
          </a:p>
        </p:txBody>
      </p:sp>
      <p:sp>
        <p:nvSpPr>
          <p:cNvPr id="1053" name="Google Shape;1053;p1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900"/>
              <a:t>Algorithm Theory - Part Three</a:t>
            </a:r>
            <a:endParaRPr sz="3900"/>
          </a:p>
          <a:p>
            <a:pPr indent="0" lvl="0" marL="0" rtl="0" algn="ctr">
              <a:spcBef>
                <a:spcPts val="0"/>
              </a:spcBef>
              <a:spcAft>
                <a:spcPts val="0"/>
              </a:spcAft>
              <a:buNone/>
            </a:pPr>
            <a:r>
              <a:rPr lang="en" sz="3900"/>
              <a:t>Gradient Descent</a:t>
            </a:r>
            <a:endParaRPr sz="3900"/>
          </a:p>
        </p:txBody>
      </p:sp>
      <p:pic>
        <p:nvPicPr>
          <p:cNvPr descr="watermark.jpg" id="1054" name="Google Shape;105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5" name="Google Shape;1055;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1" name="Google Shape;1061;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just figured out a </a:t>
            </a:r>
            <a:r>
              <a:rPr b="1" lang="en" sz="2900">
                <a:solidFill>
                  <a:srgbClr val="434343"/>
                </a:solidFill>
                <a:latin typeface="Montserrat"/>
                <a:ea typeface="Montserrat"/>
                <a:cs typeface="Montserrat"/>
                <a:sym typeface="Montserrat"/>
              </a:rPr>
              <a:t>cost function</a:t>
            </a:r>
            <a:r>
              <a:rPr lang="en" sz="2900">
                <a:solidFill>
                  <a:srgbClr val="434343"/>
                </a:solidFill>
                <a:latin typeface="Montserrat"/>
                <a:ea typeface="Montserrat"/>
                <a:cs typeface="Montserrat"/>
                <a:sym typeface="Montserrat"/>
              </a:rPr>
              <a:t> to minimize!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Taking the cost function derivative and then solving for zero to get the set of Beta </a:t>
            </a:r>
            <a:r>
              <a:rPr lang="en" sz="2900">
                <a:solidFill>
                  <a:srgbClr val="434343"/>
                </a:solidFill>
                <a:latin typeface="Montserrat"/>
                <a:ea typeface="Montserrat"/>
                <a:cs typeface="Montserrat"/>
                <a:sym typeface="Montserrat"/>
              </a:rPr>
              <a:t>coefficients will be too difficult to solve directly through an analytical solution.</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p:txBody>
      </p:sp>
      <p:pic>
        <p:nvPicPr>
          <p:cNvPr descr="watermark.jpg" id="1062" name="Google Shape;1062;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3" name="Google Shape;1063;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1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Instead we can describe this cost function through vectorized matrix notation and use </a:t>
            </a:r>
            <a:r>
              <a:rPr b="1" lang="en" sz="2900">
                <a:solidFill>
                  <a:srgbClr val="434343"/>
                </a:solidFill>
                <a:latin typeface="Montserrat"/>
                <a:ea typeface="Montserrat"/>
                <a:cs typeface="Montserrat"/>
                <a:sym typeface="Montserrat"/>
              </a:rPr>
              <a:t>gradient descent</a:t>
            </a:r>
            <a:r>
              <a:rPr lang="en" sz="2900">
                <a:solidFill>
                  <a:srgbClr val="434343"/>
                </a:solidFill>
                <a:latin typeface="Montserrat"/>
                <a:ea typeface="Montserrat"/>
                <a:cs typeface="Montserrat"/>
                <a:sym typeface="Montserrat"/>
              </a:rPr>
              <a:t> to have a computer figure out the set of Beta coefficient values that minimize the </a:t>
            </a:r>
            <a:r>
              <a:rPr b="1" lang="en" sz="2900">
                <a:solidFill>
                  <a:srgbClr val="434343"/>
                </a:solidFill>
                <a:latin typeface="Montserrat"/>
                <a:ea typeface="Montserrat"/>
                <a:cs typeface="Montserrat"/>
                <a:sym typeface="Montserrat"/>
              </a:rPr>
              <a:t>cost/loss</a:t>
            </a:r>
            <a:r>
              <a:rPr lang="en" sz="2900">
                <a:solidFill>
                  <a:srgbClr val="434343"/>
                </a:solidFill>
                <a:latin typeface="Montserrat"/>
                <a:ea typeface="Montserrat"/>
                <a:cs typeface="Montserrat"/>
                <a:sym typeface="Montserrat"/>
              </a:rPr>
              <a:t> function.</a:t>
            </a:r>
            <a:endParaRPr sz="2900">
              <a:solidFill>
                <a:srgbClr val="434343"/>
              </a:solidFill>
              <a:latin typeface="Montserrat"/>
              <a:ea typeface="Montserrat"/>
              <a:cs typeface="Montserrat"/>
              <a:sym typeface="Montserrat"/>
            </a:endParaRPr>
          </a:p>
        </p:txBody>
      </p:sp>
      <p:pic>
        <p:nvPicPr>
          <p:cNvPr descr="watermark.jpg" id="1070" name="Google Shape;1070;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77" name="Google Shape;1077;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Find a set of Beta coefficient values that minimizes the error (cost function)</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Leverage computational power instead of having to manually attempt to analytically solve the derivative.</a:t>
            </a:r>
            <a:endParaRPr sz="2900">
              <a:solidFill>
                <a:srgbClr val="434343"/>
              </a:solidFill>
              <a:latin typeface="Montserrat"/>
              <a:ea typeface="Montserrat"/>
              <a:cs typeface="Montserrat"/>
              <a:sym typeface="Montserrat"/>
            </a:endParaRPr>
          </a:p>
        </p:txBody>
      </p:sp>
      <p:pic>
        <p:nvPicPr>
          <p:cNvPr descr="watermark.jpg" id="1078" name="Google Shape;1078;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9" name="Google Shape;107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5" name="Google Shape;1085;p120"/>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we now have the derivative of the cost function:</a:t>
            </a:r>
            <a:endParaRPr b="1" sz="2900">
              <a:solidFill>
                <a:srgbClr val="434343"/>
              </a:solidFill>
              <a:latin typeface="Montserrat"/>
              <a:ea typeface="Montserrat"/>
              <a:cs typeface="Montserrat"/>
              <a:sym typeface="Montserrat"/>
            </a:endParaRPr>
          </a:p>
        </p:txBody>
      </p:sp>
      <p:pic>
        <p:nvPicPr>
          <p:cNvPr descr="watermark.jpg" id="1086" name="Google Shape;1086;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7" name="Google Shape;1087;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88" name="Google Shape;1088;p120"/>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89" name="Google Shape;1089;p120"/>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95" name="Google Shape;1095;p121"/>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Also recall our data will be in the form of a matrix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with a vector of labels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1096" name="Google Shape;1096;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7" name="Google Shape;1097;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098" name="Google Shape;1098;p121"/>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099" name="Google Shape;1099;p121"/>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5" name="Google Shape;1105;p122"/>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need a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for each feature, so we can express a vector of </a:t>
            </a:r>
            <a:r>
              <a:rPr lang="en" sz="3300">
                <a:solidFill>
                  <a:srgbClr val="434343"/>
                </a:solidFill>
                <a:latin typeface="Montserrat"/>
                <a:ea typeface="Montserrat"/>
                <a:cs typeface="Montserrat"/>
                <a:sym typeface="Montserrat"/>
              </a:rPr>
              <a:t>β </a:t>
            </a:r>
            <a:r>
              <a:rPr lang="en" sz="2900">
                <a:solidFill>
                  <a:srgbClr val="434343"/>
                </a:solidFill>
                <a:latin typeface="Montserrat"/>
                <a:ea typeface="Montserrat"/>
                <a:cs typeface="Montserrat"/>
                <a:sym typeface="Montserrat"/>
              </a:rPr>
              <a:t>values.</a:t>
            </a:r>
            <a:endParaRPr sz="2500">
              <a:solidFill>
                <a:srgbClr val="434343"/>
              </a:solidFill>
              <a:latin typeface="Montserrat"/>
              <a:ea typeface="Montserrat"/>
              <a:cs typeface="Montserrat"/>
              <a:sym typeface="Montserrat"/>
            </a:endParaRPr>
          </a:p>
        </p:txBody>
      </p:sp>
      <p:pic>
        <p:nvPicPr>
          <p:cNvPr descr="watermark.jpg" id="1106" name="Google Shape;1106;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7" name="Google Shape;1107;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08" name="Google Shape;1108;p122"/>
          <p:cNvPicPr preferRelativeResize="0"/>
          <p:nvPr/>
        </p:nvPicPr>
        <p:blipFill rotWithShape="1">
          <a:blip r:embed="rId4">
            <a:alphaModFix/>
          </a:blip>
          <a:srcRect b="0" l="0" r="81602" t="0"/>
          <a:stretch/>
        </p:blipFill>
        <p:spPr>
          <a:xfrm>
            <a:off x="1518625" y="2228825"/>
            <a:ext cx="1261097" cy="2650175"/>
          </a:xfrm>
          <a:prstGeom prst="rect">
            <a:avLst/>
          </a:prstGeom>
          <a:noFill/>
          <a:ln>
            <a:noFill/>
          </a:ln>
        </p:spPr>
      </p:pic>
      <p:pic>
        <p:nvPicPr>
          <p:cNvPr id="1109" name="Google Shape;1109;p122"/>
          <p:cNvPicPr preferRelativeResize="0"/>
          <p:nvPr/>
        </p:nvPicPr>
        <p:blipFill rotWithShape="1">
          <a:blip r:embed="rId4">
            <a:alphaModFix/>
          </a:blip>
          <a:srcRect b="0" l="19685" r="8860" t="58069"/>
          <a:stretch/>
        </p:blipFill>
        <p:spPr>
          <a:xfrm>
            <a:off x="2798625" y="2593000"/>
            <a:ext cx="4897900" cy="111120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Linear Regression</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5" name="Google Shape;1115;p123"/>
          <p:cNvSpPr txBox="1"/>
          <p:nvPr>
            <p:ph idx="1" type="body"/>
          </p:nvPr>
        </p:nvSpPr>
        <p:spPr>
          <a:xfrm>
            <a:off x="311700" y="1152475"/>
            <a:ext cx="8684100" cy="1289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a </a:t>
            </a:r>
            <a:r>
              <a:rPr b="1" lang="en" sz="2900">
                <a:solidFill>
                  <a:srgbClr val="434343"/>
                </a:solidFill>
                <a:latin typeface="Montserrat"/>
                <a:ea typeface="Montserrat"/>
                <a:cs typeface="Montserrat"/>
                <a:sym typeface="Montserrat"/>
              </a:rPr>
              <a:t>gradient </a:t>
            </a:r>
            <a:r>
              <a:rPr lang="en" sz="2900">
                <a:solidFill>
                  <a:srgbClr val="434343"/>
                </a:solidFill>
                <a:latin typeface="Montserrat"/>
                <a:ea typeface="Montserrat"/>
                <a:cs typeface="Montserrat"/>
                <a:sym typeface="Montserrat"/>
              </a:rPr>
              <a:t>to express the derivative of the cost function with respect to each </a:t>
            </a:r>
            <a:r>
              <a:rPr lang="en" sz="3300">
                <a:solidFill>
                  <a:srgbClr val="434343"/>
                </a:solidFill>
                <a:latin typeface="Montserrat"/>
                <a:ea typeface="Montserrat"/>
                <a:cs typeface="Montserrat"/>
                <a:sym typeface="Montserrat"/>
              </a:rPr>
              <a:t>β</a:t>
            </a:r>
            <a:r>
              <a:rPr lang="en" sz="2900">
                <a:solidFill>
                  <a:srgbClr val="434343"/>
                </a:solidFill>
                <a:latin typeface="Montserrat"/>
                <a:ea typeface="Montserrat"/>
                <a:cs typeface="Montserrat"/>
                <a:sym typeface="Montserrat"/>
              </a:rPr>
              <a:t> </a:t>
            </a:r>
            <a:endParaRPr sz="2500">
              <a:solidFill>
                <a:srgbClr val="434343"/>
              </a:solidFill>
              <a:latin typeface="Montserrat"/>
              <a:ea typeface="Montserrat"/>
              <a:cs typeface="Montserrat"/>
              <a:sym typeface="Montserrat"/>
            </a:endParaRPr>
          </a:p>
        </p:txBody>
      </p:sp>
      <p:pic>
        <p:nvPicPr>
          <p:cNvPr descr="watermark.jpg" id="1116" name="Google Shape;1116;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7" name="Google Shape;1117;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118" name="Google Shape;1118;p123"/>
          <p:cNvPicPr preferRelativeResize="0"/>
          <p:nvPr/>
        </p:nvPicPr>
        <p:blipFill>
          <a:blip r:embed="rId4">
            <a:alphaModFix/>
          </a:blip>
          <a:stretch>
            <a:fillRect/>
          </a:stretch>
        </p:blipFill>
        <p:spPr>
          <a:xfrm>
            <a:off x="1825246" y="2292000"/>
            <a:ext cx="2575492" cy="2396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